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78" r:id="rId4"/>
    <p:sldId id="279" r:id="rId5"/>
    <p:sldId id="280" r:id="rId6"/>
    <p:sldId id="281" r:id="rId7"/>
    <p:sldId id="282" r:id="rId8"/>
    <p:sldId id="283" r:id="rId9"/>
    <p:sldId id="284" r:id="rId10"/>
    <p:sldId id="285" r:id="rId11"/>
    <p:sldId id="286" r:id="rId12"/>
    <p:sldId id="287" r:id="rId13"/>
    <p:sldId id="288" r:id="rId14"/>
    <p:sldId id="308"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0B3"/>
    <a:srgbClr val="D85AA2"/>
    <a:srgbClr val="606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90" d="100"/>
          <a:sy n="90"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CD9C-E6F1-4578-B006-F27729CE9D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AE3057-43C7-478F-931C-238726F16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9DB82C-5D0B-4E21-AA0C-5FA5B975B03E}"/>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5" name="Footer Placeholder 4">
            <a:extLst>
              <a:ext uri="{FF2B5EF4-FFF2-40B4-BE49-F238E27FC236}">
                <a16:creationId xmlns:a16="http://schemas.microsoft.com/office/drawing/2014/main" id="{5F5F1C57-200C-4BD0-88BE-FAC0E441C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586847-2278-4165-B99B-B986333388C9}"/>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69408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7630-45B1-46EE-B3C9-915F3A2ED0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C59B0E-E4C8-4268-A005-45328B1C8B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7714C-8D15-489D-BBCA-56DBC55DF657}"/>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5" name="Footer Placeholder 4">
            <a:extLst>
              <a:ext uri="{FF2B5EF4-FFF2-40B4-BE49-F238E27FC236}">
                <a16:creationId xmlns:a16="http://schemas.microsoft.com/office/drawing/2014/main" id="{0E393684-851C-422C-8DFA-4FB90284B3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E4290-C219-4346-B2BC-B44BEF7DA50E}"/>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67546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AAE99-3423-4C99-B19E-A28F487FC9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DDF385-9795-4170-9170-544F90D43F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45AFF-ED0E-43EE-A4CD-568EB223FAFC}"/>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5" name="Footer Placeholder 4">
            <a:extLst>
              <a:ext uri="{FF2B5EF4-FFF2-40B4-BE49-F238E27FC236}">
                <a16:creationId xmlns:a16="http://schemas.microsoft.com/office/drawing/2014/main" id="{62A42E07-37E3-4553-A8B1-69761A91C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6FD13-DC6D-4938-A961-5DA9E7448155}"/>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437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3D5-2DCA-4DCA-A6E3-DDA138AA44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EF0A01-2724-42A1-B2F5-97817C44F8E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0ADB7-9E0C-4BDB-9A2F-3CCC9B1B66FD}"/>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5" name="Footer Placeholder 4">
            <a:extLst>
              <a:ext uri="{FF2B5EF4-FFF2-40B4-BE49-F238E27FC236}">
                <a16:creationId xmlns:a16="http://schemas.microsoft.com/office/drawing/2014/main" id="{43D7400F-9DB9-4DB5-88FB-B6B93FCF74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9A0E6-BE0A-4A02-AEB7-388725FC19B0}"/>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4844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4C58-39FF-426B-8B19-6251852F6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D841AC-9490-4DA6-945E-D1F601212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035F7B-FCDB-406D-AC53-E493B4A9EA31}"/>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5" name="Footer Placeholder 4">
            <a:extLst>
              <a:ext uri="{FF2B5EF4-FFF2-40B4-BE49-F238E27FC236}">
                <a16:creationId xmlns:a16="http://schemas.microsoft.com/office/drawing/2014/main" id="{17AAA3AE-BD6B-4317-B70E-604494AD0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2C538-18E1-42C3-A7A0-AF92076E36E4}"/>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06929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CB5A-5183-47F8-9121-89E4B665FD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D2079E-B6E8-4E60-8A30-2F05289060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A915D8-521A-48D1-BD5C-C15287D77C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5F981-CE74-41C4-AE52-FB92574BC51F}"/>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6" name="Footer Placeholder 5">
            <a:extLst>
              <a:ext uri="{FF2B5EF4-FFF2-40B4-BE49-F238E27FC236}">
                <a16:creationId xmlns:a16="http://schemas.microsoft.com/office/drawing/2014/main" id="{0F1719D7-1A4C-4F9A-9790-8372A2F73D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0779A9-061D-405B-B1F1-E5F6AF06D5D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02161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E7D53-A764-4209-8269-835E3E8929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A53F70-9BC2-4081-AD29-F54251DBA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24FF32-F0CA-4238-8054-02DF99142F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35BFD-EAA0-4E13-86EF-DFBCFC6A1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23F7D0-1171-43F7-A409-7B3BBC57C4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5BB09-2F74-45C5-A0D2-CAAFECC0402E}"/>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8" name="Footer Placeholder 7">
            <a:extLst>
              <a:ext uri="{FF2B5EF4-FFF2-40B4-BE49-F238E27FC236}">
                <a16:creationId xmlns:a16="http://schemas.microsoft.com/office/drawing/2014/main" id="{13A5B7C7-A6DD-4E12-A4DB-E4FDBFC7A8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368A0B-C1D4-4146-98C2-3519E94CAAFD}"/>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344647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71BE-E460-44F0-9D62-51EE2A60EC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D5FC53A-92E5-48FE-A62F-1383C99B95B1}"/>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4" name="Footer Placeholder 3">
            <a:extLst>
              <a:ext uri="{FF2B5EF4-FFF2-40B4-BE49-F238E27FC236}">
                <a16:creationId xmlns:a16="http://schemas.microsoft.com/office/drawing/2014/main" id="{2A35C965-DD3F-4601-8815-CA4E88C431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73775D-1824-4A41-B0FE-8514F0845092}"/>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412051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1AFE5-3089-4FA6-BBB0-1493A188E669}"/>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3" name="Footer Placeholder 2">
            <a:extLst>
              <a:ext uri="{FF2B5EF4-FFF2-40B4-BE49-F238E27FC236}">
                <a16:creationId xmlns:a16="http://schemas.microsoft.com/office/drawing/2014/main" id="{A6D55C7A-5763-4CFD-B4F2-5117CA5271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95051D-02BA-4487-BC13-2A80396B6BE3}"/>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243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FA7A-50D3-4639-B4DE-B6AB3B8CC9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4F2A57-DD42-43E8-8972-8A1716909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61F9B2-561E-495F-8F6F-D7668780D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4DB1C8-4330-4A63-9608-556DC99D3ECF}"/>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6" name="Footer Placeholder 5">
            <a:extLst>
              <a:ext uri="{FF2B5EF4-FFF2-40B4-BE49-F238E27FC236}">
                <a16:creationId xmlns:a16="http://schemas.microsoft.com/office/drawing/2014/main" id="{5C44A66D-01C9-4468-B2ED-F00C31F796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24EC8E-9C98-449A-A759-959292867DE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171184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7C62-6489-4C00-AAD6-2702358BF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5884C8-B588-4823-A34C-DA57DD78B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38748B-4C82-479C-A9F7-62873A108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BE0357-6F81-49FF-B394-2D4B9ACF8285}"/>
              </a:ext>
            </a:extLst>
          </p:cNvPr>
          <p:cNvSpPr>
            <a:spLocks noGrp="1"/>
          </p:cNvSpPr>
          <p:nvPr>
            <p:ph type="dt" sz="half" idx="10"/>
          </p:nvPr>
        </p:nvSpPr>
        <p:spPr/>
        <p:txBody>
          <a:bodyPr/>
          <a:lstStyle/>
          <a:p>
            <a:fld id="{1A0C4105-4843-4C0F-B112-AF236166E674}" type="datetimeFigureOut">
              <a:rPr lang="en-GB" smtClean="0"/>
              <a:t>15/08/2019</a:t>
            </a:fld>
            <a:endParaRPr lang="en-GB"/>
          </a:p>
        </p:txBody>
      </p:sp>
      <p:sp>
        <p:nvSpPr>
          <p:cNvPr id="6" name="Footer Placeholder 5">
            <a:extLst>
              <a:ext uri="{FF2B5EF4-FFF2-40B4-BE49-F238E27FC236}">
                <a16:creationId xmlns:a16="http://schemas.microsoft.com/office/drawing/2014/main" id="{79C55657-C6AD-4396-9BF5-F8463F26B8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06A8E9-51BF-4254-9898-F6BA66DE3D77}"/>
              </a:ext>
            </a:extLst>
          </p:cNvPr>
          <p:cNvSpPr>
            <a:spLocks noGrp="1"/>
          </p:cNvSpPr>
          <p:nvPr>
            <p:ph type="sldNum" sz="quarter" idx="12"/>
          </p:nvPr>
        </p:nvSpPr>
        <p:spPr/>
        <p:txBody>
          <a:bodyPr/>
          <a:lstStyle/>
          <a:p>
            <a:fld id="{7FE0341D-C70A-4159-B596-6E5A97309FD9}" type="slidenum">
              <a:rPr lang="en-GB" smtClean="0"/>
              <a:t>‹#›</a:t>
            </a:fld>
            <a:endParaRPr lang="en-GB"/>
          </a:p>
        </p:txBody>
      </p:sp>
    </p:spTree>
    <p:extLst>
      <p:ext uri="{BB962C8B-B14F-4D97-AF65-F5344CB8AC3E}">
        <p14:creationId xmlns:p14="http://schemas.microsoft.com/office/powerpoint/2010/main" val="210594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3ED13-D163-4751-9C23-6DFBC22CD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340607-22F4-4049-A678-D8FD4B45EC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97EAE-DF5F-4A65-A984-3AB055929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C4105-4843-4C0F-B112-AF236166E674}" type="datetimeFigureOut">
              <a:rPr lang="en-GB" smtClean="0"/>
              <a:t>15/08/2019</a:t>
            </a:fld>
            <a:endParaRPr lang="en-GB"/>
          </a:p>
        </p:txBody>
      </p:sp>
      <p:sp>
        <p:nvSpPr>
          <p:cNvPr id="5" name="Footer Placeholder 4">
            <a:extLst>
              <a:ext uri="{FF2B5EF4-FFF2-40B4-BE49-F238E27FC236}">
                <a16:creationId xmlns:a16="http://schemas.microsoft.com/office/drawing/2014/main" id="{6BD85841-38AA-499C-9F3C-0ED8BA197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6EF429-9A34-4900-B3EA-C3C2965D2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0341D-C70A-4159-B596-6E5A97309FD9}" type="slidenum">
              <a:rPr lang="en-GB" smtClean="0"/>
              <a:t>‹#›</a:t>
            </a:fld>
            <a:endParaRPr lang="en-GB"/>
          </a:p>
        </p:txBody>
      </p:sp>
    </p:spTree>
    <p:extLst>
      <p:ext uri="{BB962C8B-B14F-4D97-AF65-F5344CB8AC3E}">
        <p14:creationId xmlns:p14="http://schemas.microsoft.com/office/powerpoint/2010/main" val="3502254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members.gcsepod.com/"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C487022E-D4AF-4E2B-97BD-F83AD0179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 y="0"/>
            <a:ext cx="12186588" cy="6858000"/>
          </a:xfrm>
          <a:prstGeom prst="rect">
            <a:avLst/>
          </a:prstGeom>
        </p:spPr>
      </p:pic>
      <p:sp>
        <p:nvSpPr>
          <p:cNvPr id="12" name="TextBox 11">
            <a:extLst>
              <a:ext uri="{FF2B5EF4-FFF2-40B4-BE49-F238E27FC236}">
                <a16:creationId xmlns:a16="http://schemas.microsoft.com/office/drawing/2014/main" id="{3450CF47-4341-4B0A-BA8B-6EF09FB6747B}"/>
              </a:ext>
            </a:extLst>
          </p:cNvPr>
          <p:cNvSpPr txBox="1"/>
          <p:nvPr/>
        </p:nvSpPr>
        <p:spPr>
          <a:xfrm>
            <a:off x="1407929" y="633786"/>
            <a:ext cx="7429500" cy="4708981"/>
          </a:xfrm>
          <a:prstGeom prst="rect">
            <a:avLst/>
          </a:prstGeom>
          <a:noFill/>
        </p:spPr>
        <p:txBody>
          <a:bodyPr wrap="square" rtlCol="0">
            <a:spAutoFit/>
          </a:bodyPr>
          <a:lstStyle/>
          <a:p>
            <a:pPr algn="ctr"/>
            <a:r>
              <a:rPr lang="en-GB" sz="6000" b="1" dirty="0">
                <a:solidFill>
                  <a:schemeClr val="bg1"/>
                </a:solidFill>
                <a:latin typeface="Calibri" panose="020F0502020204030204" pitchFamily="34" charset="0"/>
                <a:cs typeface="Calibri" panose="020F0502020204030204" pitchFamily="34" charset="0"/>
              </a:rPr>
              <a:t>STUDY SMART</a:t>
            </a:r>
            <a:br>
              <a:rPr lang="en-GB" sz="6000" b="1" dirty="0">
                <a:solidFill>
                  <a:schemeClr val="bg1"/>
                </a:solidFill>
                <a:latin typeface="Calibri" panose="020F0502020204030204" pitchFamily="34" charset="0"/>
                <a:cs typeface="Calibri" panose="020F0502020204030204" pitchFamily="34" charset="0"/>
              </a:rPr>
            </a:br>
            <a:r>
              <a:rPr lang="en-GB" sz="6000" b="1" dirty="0">
                <a:solidFill>
                  <a:schemeClr val="bg1"/>
                </a:solidFill>
                <a:latin typeface="Calibri" panose="020F0502020204030204" pitchFamily="34" charset="0"/>
                <a:cs typeface="Calibri" panose="020F0502020204030204" pitchFamily="34" charset="0"/>
              </a:rPr>
              <a:t>Using GCSEPod with cognitive learning techniques.  A guide for parents and carers.</a:t>
            </a:r>
            <a:endParaRPr lang="en-US" sz="6000" dirty="0">
              <a:solidFill>
                <a:schemeClr val="bg1"/>
              </a:solidFill>
            </a:endParaRPr>
          </a:p>
        </p:txBody>
      </p:sp>
    </p:spTree>
    <p:extLst>
      <p:ext uri="{BB962C8B-B14F-4D97-AF65-F5344CB8AC3E}">
        <p14:creationId xmlns:p14="http://schemas.microsoft.com/office/powerpoint/2010/main" val="74311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BA512419-3465-4A8F-A977-6F289ED32573}"/>
              </a:ext>
            </a:extLst>
          </p:cNvPr>
          <p:cNvPicPr>
            <a:picLocks noChangeAspect="1"/>
          </p:cNvPicPr>
          <p:nvPr/>
        </p:nvPicPr>
        <p:blipFill>
          <a:blip r:embed="rId3"/>
          <a:stretch>
            <a:fillRect/>
          </a:stretch>
        </p:blipFill>
        <p:spPr>
          <a:xfrm>
            <a:off x="0" y="9525"/>
            <a:ext cx="7766316" cy="1913924"/>
          </a:xfrm>
          <a:prstGeom prst="rect">
            <a:avLst/>
          </a:prstGeom>
        </p:spPr>
      </p:pic>
      <p:sp>
        <p:nvSpPr>
          <p:cNvPr id="8" name="TextBox 7">
            <a:extLst>
              <a:ext uri="{FF2B5EF4-FFF2-40B4-BE49-F238E27FC236}">
                <a16:creationId xmlns:a16="http://schemas.microsoft.com/office/drawing/2014/main" id="{C8D31D88-B533-4E9A-968B-CC82127FE273}"/>
              </a:ext>
            </a:extLst>
          </p:cNvPr>
          <p:cNvSpPr txBox="1"/>
          <p:nvPr/>
        </p:nvSpPr>
        <p:spPr>
          <a:xfrm>
            <a:off x="2258016" y="5814520"/>
            <a:ext cx="7927975" cy="954107"/>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Combine both words and visuals for quicker and stronger recall</a:t>
            </a:r>
          </a:p>
        </p:txBody>
      </p:sp>
      <p:pic>
        <p:nvPicPr>
          <p:cNvPr id="9" name="Picture 8">
            <a:extLst>
              <a:ext uri="{FF2B5EF4-FFF2-40B4-BE49-F238E27FC236}">
                <a16:creationId xmlns:a16="http://schemas.microsoft.com/office/drawing/2014/main" id="{4ED4EF5F-0DB6-4125-8B6B-57B70DD85A50}"/>
              </a:ext>
            </a:extLst>
          </p:cNvPr>
          <p:cNvPicPr>
            <a:picLocks noChangeAspect="1"/>
          </p:cNvPicPr>
          <p:nvPr/>
        </p:nvPicPr>
        <p:blipFill>
          <a:blip r:embed="rId4"/>
          <a:stretch>
            <a:fillRect/>
          </a:stretch>
        </p:blipFill>
        <p:spPr>
          <a:xfrm>
            <a:off x="1720957" y="2099385"/>
            <a:ext cx="8879703" cy="3487469"/>
          </a:xfrm>
          <a:prstGeom prst="rect">
            <a:avLst/>
          </a:prstGeom>
        </p:spPr>
      </p:pic>
    </p:spTree>
    <p:extLst>
      <p:ext uri="{BB962C8B-B14F-4D97-AF65-F5344CB8AC3E}">
        <p14:creationId xmlns:p14="http://schemas.microsoft.com/office/powerpoint/2010/main" val="144372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FDEC7954-CB15-43B7-B2A0-3305F960A2B9}"/>
              </a:ext>
            </a:extLst>
          </p:cNvPr>
          <p:cNvPicPr>
            <a:picLocks noChangeAspect="1"/>
          </p:cNvPicPr>
          <p:nvPr/>
        </p:nvPicPr>
        <p:blipFill>
          <a:blip r:embed="rId3"/>
          <a:stretch>
            <a:fillRect/>
          </a:stretch>
        </p:blipFill>
        <p:spPr>
          <a:xfrm>
            <a:off x="0" y="9525"/>
            <a:ext cx="7766316" cy="1913924"/>
          </a:xfrm>
          <a:prstGeom prst="rect">
            <a:avLst/>
          </a:prstGeom>
        </p:spPr>
      </p:pic>
      <p:pic>
        <p:nvPicPr>
          <p:cNvPr id="8" name="Picture 2" descr="Image result for revision summary poster">
            <a:extLst>
              <a:ext uri="{FF2B5EF4-FFF2-40B4-BE49-F238E27FC236}">
                <a16:creationId xmlns:a16="http://schemas.microsoft.com/office/drawing/2014/main" id="{75C2E7A1-1504-4F63-AB38-D41B286DA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901" y="2893894"/>
            <a:ext cx="3626080" cy="2545229"/>
          </a:xfrm>
          <a:prstGeom prst="rect">
            <a:avLst/>
          </a:prstGeom>
          <a:noFill/>
          <a:extLst>
            <a:ext uri="{909E8E84-426E-40DD-AFC4-6F175D3DCCD1}">
              <a14:hiddenFill xmlns:a14="http://schemas.microsoft.com/office/drawing/2010/main">
                <a:solidFill>
                  <a:srgbClr val="FFFFFF"/>
                </a:solidFill>
              </a14:hiddenFill>
            </a:ext>
          </a:extLst>
        </p:spPr>
      </p:pic>
      <p:sp>
        <p:nvSpPr>
          <p:cNvPr id="9" name="Arrow: Notched Right 8">
            <a:extLst>
              <a:ext uri="{FF2B5EF4-FFF2-40B4-BE49-F238E27FC236}">
                <a16:creationId xmlns:a16="http://schemas.microsoft.com/office/drawing/2014/main" id="{C4CBB1D3-7266-4490-8D27-DF26368759C1}"/>
              </a:ext>
            </a:extLst>
          </p:cNvPr>
          <p:cNvSpPr/>
          <p:nvPr/>
        </p:nvSpPr>
        <p:spPr>
          <a:xfrm>
            <a:off x="4972103" y="3482821"/>
            <a:ext cx="2314575" cy="1457325"/>
          </a:xfrm>
          <a:prstGeom prst="notchedRightArrow">
            <a:avLst/>
          </a:prstGeom>
          <a:solidFill>
            <a:srgbClr val="8C328B"/>
          </a:solidFill>
          <a:ln>
            <a:solidFill>
              <a:srgbClr val="D85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D72C3DA-C3BE-434C-85BD-AB32B14958AF}"/>
              </a:ext>
            </a:extLst>
          </p:cNvPr>
          <p:cNvSpPr/>
          <p:nvPr/>
        </p:nvSpPr>
        <p:spPr>
          <a:xfrm>
            <a:off x="367271" y="2188257"/>
            <a:ext cx="11557591"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Just reading text alone improves our memory by 10% in 3 days but looking at the picture we are likely to remember 65%.</a:t>
            </a:r>
          </a:p>
        </p:txBody>
      </p:sp>
      <p:pic>
        <p:nvPicPr>
          <p:cNvPr id="12" name="Picture 2" descr="Image result for parent and teenager computer">
            <a:extLst>
              <a:ext uri="{FF2B5EF4-FFF2-40B4-BE49-F238E27FC236}">
                <a16:creationId xmlns:a16="http://schemas.microsoft.com/office/drawing/2014/main" id="{0631ABF5-4879-4C7B-B2D6-F74160A45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14" y="2927719"/>
            <a:ext cx="3810000" cy="25336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3BB133C-12BD-488D-92DC-B0193A4E0624}"/>
              </a:ext>
            </a:extLst>
          </p:cNvPr>
          <p:cNvSpPr/>
          <p:nvPr/>
        </p:nvSpPr>
        <p:spPr>
          <a:xfrm>
            <a:off x="350874" y="5810052"/>
            <a:ext cx="11557592" cy="646331"/>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Watch a Pod together, then using the images from the Pod, suggest your child draws a poster combining the images with keywords and definitions.  Copying the labelled diagrams in the Pods helps the knowledge to stick!</a:t>
            </a:r>
          </a:p>
        </p:txBody>
      </p:sp>
    </p:spTree>
    <p:extLst>
      <p:ext uri="{BB962C8B-B14F-4D97-AF65-F5344CB8AC3E}">
        <p14:creationId xmlns:p14="http://schemas.microsoft.com/office/powerpoint/2010/main" val="26651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6FDF52C7-A4EF-454A-A501-75BD382A1D08}"/>
              </a:ext>
            </a:extLst>
          </p:cNvPr>
          <p:cNvPicPr>
            <a:picLocks noChangeAspect="1"/>
          </p:cNvPicPr>
          <p:nvPr/>
        </p:nvPicPr>
        <p:blipFill>
          <a:blip r:embed="rId3"/>
          <a:stretch>
            <a:fillRect/>
          </a:stretch>
        </p:blipFill>
        <p:spPr>
          <a:xfrm>
            <a:off x="0" y="1"/>
            <a:ext cx="7432646" cy="1809670"/>
          </a:xfrm>
          <a:prstGeom prst="rect">
            <a:avLst/>
          </a:prstGeom>
        </p:spPr>
      </p:pic>
      <p:sp>
        <p:nvSpPr>
          <p:cNvPr id="8" name="TextBox 7">
            <a:extLst>
              <a:ext uri="{FF2B5EF4-FFF2-40B4-BE49-F238E27FC236}">
                <a16:creationId xmlns:a16="http://schemas.microsoft.com/office/drawing/2014/main" id="{A16892C2-DF21-4EF0-B041-693608A2E9D6}"/>
              </a:ext>
            </a:extLst>
          </p:cNvPr>
          <p:cNvSpPr txBox="1"/>
          <p:nvPr/>
        </p:nvSpPr>
        <p:spPr>
          <a:xfrm>
            <a:off x="6776126" y="2369981"/>
            <a:ext cx="4871043" cy="353943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Interleaved practice is a learning technique that involves switching between topics and ideas and has been shown to improve long-term learning relative to blocked study of the same idea or topic.</a:t>
            </a:r>
          </a:p>
        </p:txBody>
      </p:sp>
      <p:pic>
        <p:nvPicPr>
          <p:cNvPr id="9" name="Picture 8">
            <a:extLst>
              <a:ext uri="{FF2B5EF4-FFF2-40B4-BE49-F238E27FC236}">
                <a16:creationId xmlns:a16="http://schemas.microsoft.com/office/drawing/2014/main" id="{17016909-4CC2-4FC4-B424-02FA4A44B680}"/>
              </a:ext>
            </a:extLst>
          </p:cNvPr>
          <p:cNvPicPr>
            <a:picLocks noChangeAspect="1"/>
          </p:cNvPicPr>
          <p:nvPr/>
        </p:nvPicPr>
        <p:blipFill>
          <a:blip r:embed="rId4"/>
          <a:stretch>
            <a:fillRect/>
          </a:stretch>
        </p:blipFill>
        <p:spPr>
          <a:xfrm>
            <a:off x="728249" y="2202311"/>
            <a:ext cx="5185226" cy="4030950"/>
          </a:xfrm>
          <a:prstGeom prst="rect">
            <a:avLst/>
          </a:prstGeom>
        </p:spPr>
      </p:pic>
    </p:spTree>
    <p:extLst>
      <p:ext uri="{BB962C8B-B14F-4D97-AF65-F5344CB8AC3E}">
        <p14:creationId xmlns:p14="http://schemas.microsoft.com/office/powerpoint/2010/main" val="250653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2E7A29AA-E1AC-4477-A608-C2B23CD0E07A}"/>
              </a:ext>
            </a:extLst>
          </p:cNvPr>
          <p:cNvPicPr>
            <a:picLocks noChangeAspect="1"/>
          </p:cNvPicPr>
          <p:nvPr/>
        </p:nvPicPr>
        <p:blipFill>
          <a:blip r:embed="rId3"/>
          <a:stretch>
            <a:fillRect/>
          </a:stretch>
        </p:blipFill>
        <p:spPr>
          <a:xfrm>
            <a:off x="0" y="1"/>
            <a:ext cx="7432646" cy="1809670"/>
          </a:xfrm>
          <a:prstGeom prst="rect">
            <a:avLst/>
          </a:prstGeom>
        </p:spPr>
      </p:pic>
      <p:pic>
        <p:nvPicPr>
          <p:cNvPr id="8" name="Picture 16" descr="cid:image010.png@01D4AE8D.C1B89BF0">
            <a:extLst>
              <a:ext uri="{FF2B5EF4-FFF2-40B4-BE49-F238E27FC236}">
                <a16:creationId xmlns:a16="http://schemas.microsoft.com/office/drawing/2014/main" id="{235D8249-31F5-448E-988C-CE3BB3E229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38" y="4477604"/>
            <a:ext cx="5450596" cy="130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cid:image011.png@01D4AE8D.C1B89BF0">
            <a:extLst>
              <a:ext uri="{FF2B5EF4-FFF2-40B4-BE49-F238E27FC236}">
                <a16:creationId xmlns:a16="http://schemas.microsoft.com/office/drawing/2014/main" id="{E3C0929F-8CC4-4AD5-9980-F7AC780CE7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645" y="4488236"/>
            <a:ext cx="5499048" cy="13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C8CB9DF-A927-4613-A9F7-B0FE450B1811}"/>
              </a:ext>
            </a:extLst>
          </p:cNvPr>
          <p:cNvSpPr txBox="1"/>
          <p:nvPr/>
        </p:nvSpPr>
        <p:spPr>
          <a:xfrm>
            <a:off x="1487459" y="4078542"/>
            <a:ext cx="3594904"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Less Effective </a:t>
            </a:r>
            <a:r>
              <a:rPr lang="en-GB" dirty="0">
                <a:latin typeface="Arial" panose="020B0604020202020204" pitchFamily="34" charset="0"/>
                <a:cs typeface="Arial" panose="020B0604020202020204" pitchFamily="34" charset="0"/>
              </a:rPr>
              <a:t>Blocked Practice </a:t>
            </a:r>
          </a:p>
        </p:txBody>
      </p:sp>
      <p:sp>
        <p:nvSpPr>
          <p:cNvPr id="12" name="TextBox 11">
            <a:extLst>
              <a:ext uri="{FF2B5EF4-FFF2-40B4-BE49-F238E27FC236}">
                <a16:creationId xmlns:a16="http://schemas.microsoft.com/office/drawing/2014/main" id="{593051B2-B425-4CD2-9891-851E5A3CEACF}"/>
              </a:ext>
            </a:extLst>
          </p:cNvPr>
          <p:cNvSpPr txBox="1"/>
          <p:nvPr/>
        </p:nvSpPr>
        <p:spPr>
          <a:xfrm>
            <a:off x="6904729" y="4076374"/>
            <a:ext cx="4057437" cy="369332"/>
          </a:xfrm>
          <a:prstGeom prst="rect">
            <a:avLst/>
          </a:prstGeom>
          <a:noFill/>
        </p:spPr>
        <p:txBody>
          <a:bodyPr wrap="square" rtlCol="0">
            <a:spAutoFit/>
          </a:bodyPr>
          <a:lstStyle/>
          <a:p>
            <a:r>
              <a:rPr lang="en-GB" b="1" dirty="0">
                <a:solidFill>
                  <a:srgbClr val="8C328B"/>
                </a:solidFill>
                <a:latin typeface="Arial" panose="020B0604020202020204" pitchFamily="34" charset="0"/>
                <a:cs typeface="Arial" panose="020B0604020202020204" pitchFamily="34" charset="0"/>
              </a:rPr>
              <a:t>Highly Effective </a:t>
            </a:r>
            <a:r>
              <a:rPr lang="en-GB" dirty="0">
                <a:latin typeface="Arial" panose="020B0604020202020204" pitchFamily="34" charset="0"/>
                <a:cs typeface="Arial" panose="020B0604020202020204" pitchFamily="34" charset="0"/>
              </a:rPr>
              <a:t>Interleaved Practice</a:t>
            </a:r>
          </a:p>
        </p:txBody>
      </p:sp>
      <p:sp>
        <p:nvSpPr>
          <p:cNvPr id="13" name="TextBox 12">
            <a:extLst>
              <a:ext uri="{FF2B5EF4-FFF2-40B4-BE49-F238E27FC236}">
                <a16:creationId xmlns:a16="http://schemas.microsoft.com/office/drawing/2014/main" id="{794AD274-5F86-4EA9-AE9D-CC68C48ECDFD}"/>
              </a:ext>
            </a:extLst>
          </p:cNvPr>
          <p:cNvSpPr txBox="1"/>
          <p:nvPr/>
        </p:nvSpPr>
        <p:spPr>
          <a:xfrm>
            <a:off x="170121" y="2051298"/>
            <a:ext cx="11823405" cy="1754326"/>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Ask your child to create a learning/revision timetable using the interleaved practice example below. They should choose topics that are similar and related either from the same subject or a different one.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Pods on GCSEPod are set out in a very clear and organised way. This makes it easier for your child to plan out their revision so that similar and related ideas and concepts, such as in Maths and Science, are studied together and in different orders, rather than separately and/or always in the same order. </a:t>
            </a:r>
          </a:p>
        </p:txBody>
      </p:sp>
      <p:sp>
        <p:nvSpPr>
          <p:cNvPr id="14" name="TextBox 13">
            <a:extLst>
              <a:ext uri="{FF2B5EF4-FFF2-40B4-BE49-F238E27FC236}">
                <a16:creationId xmlns:a16="http://schemas.microsoft.com/office/drawing/2014/main" id="{1FAAD9F3-0F12-465A-836C-0E953624BE5F}"/>
              </a:ext>
            </a:extLst>
          </p:cNvPr>
          <p:cNvSpPr txBox="1"/>
          <p:nvPr/>
        </p:nvSpPr>
        <p:spPr>
          <a:xfrm>
            <a:off x="209107" y="5999521"/>
            <a:ext cx="11823405"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Your child can watch the Pods on each topic and then complete active tasks from the previous slides.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5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DA7EF53-548A-48BD-8BC4-596EE722BC49}"/>
              </a:ext>
            </a:extLst>
          </p:cNvPr>
          <p:cNvPicPr>
            <a:picLocks noChangeAspect="1"/>
          </p:cNvPicPr>
          <p:nvPr/>
        </p:nvPicPr>
        <p:blipFill>
          <a:blip r:embed="rId2"/>
          <a:stretch>
            <a:fillRect/>
          </a:stretch>
        </p:blipFill>
        <p:spPr>
          <a:xfrm>
            <a:off x="723545" y="2280700"/>
            <a:ext cx="885521" cy="856199"/>
          </a:xfrm>
          <a:prstGeom prst="rect">
            <a:avLst/>
          </a:prstGeom>
        </p:spPr>
      </p:pic>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id="{DC7442A6-30B3-45F5-86E5-FE6D69639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sp>
        <p:nvSpPr>
          <p:cNvPr id="8" name="Title 7">
            <a:extLst>
              <a:ext uri="{FF2B5EF4-FFF2-40B4-BE49-F238E27FC236}">
                <a16:creationId xmlns:a16="http://schemas.microsoft.com/office/drawing/2014/main" id="{0FC085CD-D025-4357-9CF9-917332E45BD9}"/>
              </a:ext>
            </a:extLst>
          </p:cNvPr>
          <p:cNvSpPr txBox="1">
            <a:spLocks noGrp="1"/>
          </p:cNvSpPr>
          <p:nvPr>
            <p:ph type="title"/>
          </p:nvPr>
        </p:nvSpPr>
        <p:spPr>
          <a:xfrm>
            <a:off x="646814" y="166678"/>
            <a:ext cx="10515600" cy="701731"/>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Not Activated Yet?</a:t>
            </a:r>
            <a:endParaRPr lang="en-GB"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8C8256A-A132-4EF3-8F30-9BDCA8F4AC91}"/>
              </a:ext>
            </a:extLst>
          </p:cNvPr>
          <p:cNvPicPr>
            <a:picLocks noChangeAspect="1"/>
          </p:cNvPicPr>
          <p:nvPr/>
        </p:nvPicPr>
        <p:blipFill>
          <a:blip r:embed="rId5"/>
          <a:stretch>
            <a:fillRect/>
          </a:stretch>
        </p:blipFill>
        <p:spPr>
          <a:xfrm>
            <a:off x="6743979" y="2337149"/>
            <a:ext cx="4555970" cy="950490"/>
          </a:xfrm>
          <a:prstGeom prst="rect">
            <a:avLst/>
          </a:prstGeom>
        </p:spPr>
      </p:pic>
      <p:pic>
        <p:nvPicPr>
          <p:cNvPr id="11" name="Picture 10">
            <a:extLst>
              <a:ext uri="{FF2B5EF4-FFF2-40B4-BE49-F238E27FC236}">
                <a16:creationId xmlns:a16="http://schemas.microsoft.com/office/drawing/2014/main" id="{86CD97C6-A0F3-4207-830A-CD0244AA5B95}"/>
              </a:ext>
            </a:extLst>
          </p:cNvPr>
          <p:cNvPicPr>
            <a:picLocks noChangeAspect="1"/>
          </p:cNvPicPr>
          <p:nvPr/>
        </p:nvPicPr>
        <p:blipFill>
          <a:blip r:embed="rId6"/>
          <a:stretch>
            <a:fillRect/>
          </a:stretch>
        </p:blipFill>
        <p:spPr>
          <a:xfrm>
            <a:off x="6846569" y="3248369"/>
            <a:ext cx="4208145" cy="2034196"/>
          </a:xfrm>
          <a:prstGeom prst="rect">
            <a:avLst/>
          </a:prstGeom>
        </p:spPr>
      </p:pic>
      <p:sp>
        <p:nvSpPr>
          <p:cNvPr id="12" name="TextBox 11">
            <a:extLst>
              <a:ext uri="{FF2B5EF4-FFF2-40B4-BE49-F238E27FC236}">
                <a16:creationId xmlns:a16="http://schemas.microsoft.com/office/drawing/2014/main" id="{71DC5ED3-B901-41FF-95C1-1F5465C08C65}"/>
              </a:ext>
            </a:extLst>
          </p:cNvPr>
          <p:cNvSpPr txBox="1"/>
          <p:nvPr/>
        </p:nvSpPr>
        <p:spPr>
          <a:xfrm>
            <a:off x="1527676" y="1367999"/>
            <a:ext cx="4925397" cy="738664"/>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Go to:</a:t>
            </a:r>
            <a:r>
              <a:rPr lang="en-GB" sz="2400" dirty="0">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hlinkClick r:id="rId7"/>
              </a:rPr>
              <a:t>https://members.gcsepod.com</a:t>
            </a:r>
            <a:r>
              <a:rPr lang="en-GB" sz="2000" dirty="0">
                <a:solidFill>
                  <a:schemeClr val="bg1"/>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3D67F01-7885-4D09-B3FE-723C085F5AEF}"/>
              </a:ext>
            </a:extLst>
          </p:cNvPr>
          <p:cNvSpPr txBox="1"/>
          <p:nvPr/>
        </p:nvSpPr>
        <p:spPr>
          <a:xfrm>
            <a:off x="1574423" y="2683558"/>
            <a:ext cx="3568997" cy="67710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Click New Here? Get Started!</a:t>
            </a:r>
          </a:p>
          <a:p>
            <a:endParaRPr lang="en-GB"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17871A6-E1C1-4B4E-97BD-CF23E013B9C5}"/>
              </a:ext>
            </a:extLst>
          </p:cNvPr>
          <p:cNvSpPr txBox="1"/>
          <p:nvPr/>
        </p:nvSpPr>
        <p:spPr>
          <a:xfrm>
            <a:off x="1574423" y="3958425"/>
            <a:ext cx="2178802"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Enter your details</a:t>
            </a:r>
          </a:p>
          <a:p>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EF454A5-BB7C-4DA5-AFD7-CFADB3397746}"/>
              </a:ext>
            </a:extLst>
          </p:cNvPr>
          <p:cNvSpPr txBox="1"/>
          <p:nvPr/>
        </p:nvSpPr>
        <p:spPr>
          <a:xfrm>
            <a:off x="1535119" y="5291137"/>
            <a:ext cx="4400564" cy="677108"/>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Create your username and password</a:t>
            </a:r>
          </a:p>
          <a:p>
            <a:endParaRPr lang="en-GB" dirty="0">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3F52B22D-2395-4D0C-8DB7-601A667B2254}"/>
              </a:ext>
            </a:extLst>
          </p:cNvPr>
          <p:cNvPicPr>
            <a:picLocks noChangeAspect="1"/>
          </p:cNvPicPr>
          <p:nvPr/>
        </p:nvPicPr>
        <p:blipFill>
          <a:blip r:embed="rId2"/>
          <a:stretch>
            <a:fillRect/>
          </a:stretch>
        </p:blipFill>
        <p:spPr>
          <a:xfrm>
            <a:off x="719996" y="1011884"/>
            <a:ext cx="885521" cy="856199"/>
          </a:xfrm>
          <a:prstGeom prst="rect">
            <a:avLst/>
          </a:prstGeom>
        </p:spPr>
      </p:pic>
      <p:sp>
        <p:nvSpPr>
          <p:cNvPr id="30" name="TextBox 29">
            <a:extLst>
              <a:ext uri="{FF2B5EF4-FFF2-40B4-BE49-F238E27FC236}">
                <a16:creationId xmlns:a16="http://schemas.microsoft.com/office/drawing/2014/main" id="{2DCEAABB-F09B-422E-8EDC-7C1E31AC27F3}"/>
              </a:ext>
            </a:extLst>
          </p:cNvPr>
          <p:cNvSpPr txBox="1"/>
          <p:nvPr/>
        </p:nvSpPr>
        <p:spPr>
          <a:xfrm>
            <a:off x="979772" y="117446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1</a:t>
            </a:r>
            <a:endParaRPr lang="en-GB" dirty="0">
              <a:solidFill>
                <a:schemeClr val="bg1"/>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0BB18A4-6670-4959-AF4F-C03757F0DD5F}"/>
              </a:ext>
            </a:extLst>
          </p:cNvPr>
          <p:cNvPicPr>
            <a:picLocks noChangeAspect="1"/>
          </p:cNvPicPr>
          <p:nvPr/>
        </p:nvPicPr>
        <p:blipFill>
          <a:blip r:embed="rId2"/>
          <a:stretch>
            <a:fillRect/>
          </a:stretch>
        </p:blipFill>
        <p:spPr>
          <a:xfrm>
            <a:off x="716454" y="3570786"/>
            <a:ext cx="885521" cy="856199"/>
          </a:xfrm>
          <a:prstGeom prst="rect">
            <a:avLst/>
          </a:prstGeom>
        </p:spPr>
      </p:pic>
      <p:pic>
        <p:nvPicPr>
          <p:cNvPr id="33" name="Picture 32">
            <a:extLst>
              <a:ext uri="{FF2B5EF4-FFF2-40B4-BE49-F238E27FC236}">
                <a16:creationId xmlns:a16="http://schemas.microsoft.com/office/drawing/2014/main" id="{492C6F56-7C7A-4EBB-850B-B30E4A1ECC9F}"/>
              </a:ext>
            </a:extLst>
          </p:cNvPr>
          <p:cNvPicPr>
            <a:picLocks noChangeAspect="1"/>
          </p:cNvPicPr>
          <p:nvPr/>
        </p:nvPicPr>
        <p:blipFill>
          <a:blip r:embed="rId2"/>
          <a:stretch>
            <a:fillRect/>
          </a:stretch>
        </p:blipFill>
        <p:spPr>
          <a:xfrm>
            <a:off x="716453" y="4857326"/>
            <a:ext cx="885521" cy="856199"/>
          </a:xfrm>
          <a:prstGeom prst="rect">
            <a:avLst/>
          </a:prstGeom>
        </p:spPr>
      </p:pic>
      <p:sp>
        <p:nvSpPr>
          <p:cNvPr id="34" name="TextBox 33">
            <a:extLst>
              <a:ext uri="{FF2B5EF4-FFF2-40B4-BE49-F238E27FC236}">
                <a16:creationId xmlns:a16="http://schemas.microsoft.com/office/drawing/2014/main" id="{69BA3FE5-23F3-4CE0-8F9B-4041A2E10652}"/>
              </a:ext>
            </a:extLst>
          </p:cNvPr>
          <p:cNvSpPr txBox="1"/>
          <p:nvPr/>
        </p:nvSpPr>
        <p:spPr>
          <a:xfrm>
            <a:off x="972688" y="2453916"/>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2</a:t>
            </a:r>
            <a:endParaRPr lang="en-GB"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200C62B-3462-4DA3-A599-C7C4C7185A0C}"/>
              </a:ext>
            </a:extLst>
          </p:cNvPr>
          <p:cNvSpPr txBox="1"/>
          <p:nvPr/>
        </p:nvSpPr>
        <p:spPr>
          <a:xfrm>
            <a:off x="972685" y="376172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3</a:t>
            </a:r>
            <a:endParaRPr lang="en-GB" dirty="0">
              <a:solidFill>
                <a:schemeClr val="bg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AF447885-2EF7-4539-824D-0BE0487B7B05}"/>
              </a:ext>
            </a:extLst>
          </p:cNvPr>
          <p:cNvSpPr txBox="1"/>
          <p:nvPr/>
        </p:nvSpPr>
        <p:spPr>
          <a:xfrm>
            <a:off x="972684" y="5048262"/>
            <a:ext cx="356188" cy="461665"/>
          </a:xfrm>
          <a:prstGeom prst="rect">
            <a:avLst/>
          </a:prstGeom>
          <a:noFill/>
          <a:ln>
            <a:noFill/>
          </a:ln>
        </p:spPr>
        <p:txBody>
          <a:bodyPr wrap="none" rtlCol="0">
            <a:spAutoFit/>
          </a:bodyPr>
          <a:lstStyle/>
          <a:p>
            <a:r>
              <a:rPr lang="en-GB" sz="2400" dirty="0">
                <a:solidFill>
                  <a:schemeClr val="bg1"/>
                </a:solidFill>
                <a:latin typeface="Arial" panose="020B0604020202020204" pitchFamily="34" charset="0"/>
                <a:cs typeface="Arial" panose="020B0604020202020204" pitchFamily="34" charset="0"/>
              </a:rPr>
              <a:t>4</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58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4B6E9519-FAD4-4410-A8D5-03CAB67D9B55}"/>
              </a:ext>
            </a:extLst>
          </p:cNvPr>
          <p:cNvSpPr txBox="1"/>
          <p:nvPr/>
        </p:nvSpPr>
        <p:spPr>
          <a:xfrm>
            <a:off x="8534400" y="1708298"/>
            <a:ext cx="242374" cy="369332"/>
          </a:xfrm>
          <a:prstGeom prst="rect">
            <a:avLst/>
          </a:prstGeom>
          <a:noFill/>
        </p:spPr>
        <p:txBody>
          <a:bodyPr wrap="none" rtlCol="0">
            <a:spAutoFit/>
          </a:bodyPr>
          <a:lstStyle/>
          <a:p>
            <a:r>
              <a:rPr lang="en-GB" dirty="0">
                <a:solidFill>
                  <a:schemeClr val="bg1"/>
                </a:solidFill>
              </a:rPr>
              <a:t>.</a:t>
            </a:r>
          </a:p>
        </p:txBody>
      </p:sp>
      <p:pic>
        <p:nvPicPr>
          <p:cNvPr id="4" name="Picture 3" descr="A screenshot of a cell phone&#10;&#10;Description automatically generated">
            <a:extLst>
              <a:ext uri="{FF2B5EF4-FFF2-40B4-BE49-F238E27FC236}">
                <a16:creationId xmlns:a16="http://schemas.microsoft.com/office/drawing/2014/main" id="{34ED697E-56B0-4992-BA41-78D3AF673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 y="0"/>
            <a:ext cx="12186588" cy="6858000"/>
          </a:xfrm>
          <a:prstGeom prst="rect">
            <a:avLst/>
          </a:prstGeom>
        </p:spPr>
      </p:pic>
    </p:spTree>
    <p:extLst>
      <p:ext uri="{BB962C8B-B14F-4D97-AF65-F5344CB8AC3E}">
        <p14:creationId xmlns:p14="http://schemas.microsoft.com/office/powerpoint/2010/main" val="368752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id="{DC7442A6-30B3-45F5-86E5-FE6D69639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sp>
        <p:nvSpPr>
          <p:cNvPr id="7" name="Title 2">
            <a:extLst>
              <a:ext uri="{FF2B5EF4-FFF2-40B4-BE49-F238E27FC236}">
                <a16:creationId xmlns:a16="http://schemas.microsoft.com/office/drawing/2014/main" id="{7B72882B-8767-45AE-9C5E-B6749C4C5DBB}"/>
              </a:ext>
            </a:extLst>
          </p:cNvPr>
          <p:cNvSpPr txBox="1">
            <a:spLocks/>
          </p:cNvSpPr>
          <p:nvPr/>
        </p:nvSpPr>
        <p:spPr>
          <a:xfrm>
            <a:off x="390169" y="183139"/>
            <a:ext cx="7948488" cy="997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First, a quick reminder:</a:t>
            </a:r>
          </a:p>
        </p:txBody>
      </p:sp>
      <p:sp>
        <p:nvSpPr>
          <p:cNvPr id="8" name="Rectangle 7">
            <a:extLst>
              <a:ext uri="{FF2B5EF4-FFF2-40B4-BE49-F238E27FC236}">
                <a16:creationId xmlns:a16="http://schemas.microsoft.com/office/drawing/2014/main" id="{04CDFF3B-8469-43BC-8800-E397BE745B5B}"/>
              </a:ext>
            </a:extLst>
          </p:cNvPr>
          <p:cNvSpPr/>
          <p:nvPr/>
        </p:nvSpPr>
        <p:spPr>
          <a:xfrm>
            <a:off x="411433" y="1143269"/>
            <a:ext cx="11020952" cy="3293209"/>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 have invested in an award-winning </a:t>
            </a:r>
            <a:r>
              <a:rPr lang="en-US" b="1" dirty="0">
                <a:solidFill>
                  <a:srgbClr val="B2BC35"/>
                </a:solidFill>
                <a:latin typeface="Arial" panose="020B0604020202020204" pitchFamily="34" charset="0"/>
                <a:cs typeface="Arial" panose="020B0604020202020204" pitchFamily="34" charset="0"/>
              </a:rPr>
              <a:t>digital content and learning provider, </a:t>
            </a:r>
            <a:r>
              <a:rPr lang="en-US" dirty="0">
                <a:latin typeface="Arial" panose="020B0604020202020204" pitchFamily="34" charset="0"/>
                <a:cs typeface="Arial" panose="020B0604020202020204" pitchFamily="34" charset="0"/>
              </a:rPr>
              <a:t>called GCSEPod.</a:t>
            </a:r>
          </a:p>
          <a:p>
            <a:endParaRPr lang="en-US" b="1" dirty="0">
              <a:solidFill>
                <a:srgbClr val="F1645D"/>
              </a:solidFill>
              <a:latin typeface="Arial" panose="020B0604020202020204" pitchFamily="34" charset="0"/>
              <a:cs typeface="Arial" panose="020B0604020202020204" pitchFamily="34" charset="0"/>
            </a:endParaRPr>
          </a:p>
          <a:p>
            <a:r>
              <a:rPr lang="en-US" b="1" dirty="0">
                <a:solidFill>
                  <a:srgbClr val="F1645D"/>
                </a:solidFill>
                <a:latin typeface="Arial" panose="020B0604020202020204" pitchFamily="34" charset="0"/>
                <a:cs typeface="Arial" panose="020B0604020202020204" pitchFamily="34" charset="0"/>
              </a:rPr>
              <a:t>Pod Credentials:</a:t>
            </a:r>
            <a:br>
              <a:rPr lang="en-US" b="1" dirty="0">
                <a:solidFill>
                  <a:srgbClr val="B2BC35"/>
                </a:solidFill>
                <a:latin typeface="Arial" panose="020B0604020202020204" pitchFamily="34" charset="0"/>
                <a:cs typeface="Arial" panose="020B0604020202020204" pitchFamily="34" charset="0"/>
              </a:rPr>
            </a:br>
            <a:endParaRPr lang="en-US" b="1" dirty="0">
              <a:solidFill>
                <a:srgbClr val="B2BC35"/>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Supporting students at KS4 for over 10 years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Used in over 1,300 schools worldwide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Recommended by the Association of School and College Leaders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Winner of multiple educational technology awards:</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1CB4DD9-AFAE-4C80-9981-D5C8BBAE177F}"/>
              </a:ext>
            </a:extLst>
          </p:cNvPr>
          <p:cNvPicPr>
            <a:picLocks noChangeAspect="1"/>
          </p:cNvPicPr>
          <p:nvPr/>
        </p:nvPicPr>
        <p:blipFill>
          <a:blip r:embed="rId4"/>
          <a:stretch>
            <a:fillRect/>
          </a:stretch>
        </p:blipFill>
        <p:spPr>
          <a:xfrm>
            <a:off x="1072796" y="3343052"/>
            <a:ext cx="9490108" cy="2541836"/>
          </a:xfrm>
          <a:prstGeom prst="rect">
            <a:avLst/>
          </a:prstGeom>
        </p:spPr>
      </p:pic>
    </p:spTree>
    <p:extLst>
      <p:ext uri="{BB962C8B-B14F-4D97-AF65-F5344CB8AC3E}">
        <p14:creationId xmlns:p14="http://schemas.microsoft.com/office/powerpoint/2010/main" val="3048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4455" y="141365"/>
            <a:ext cx="1220867" cy="1366208"/>
          </a:xfrm>
          <a:prstGeom prst="rect">
            <a:avLst/>
          </a:prstGeom>
        </p:spPr>
      </p:pic>
      <p:sp>
        <p:nvSpPr>
          <p:cNvPr id="7" name="Title 2">
            <a:extLst>
              <a:ext uri="{FF2B5EF4-FFF2-40B4-BE49-F238E27FC236}">
                <a16:creationId xmlns:a16="http://schemas.microsoft.com/office/drawing/2014/main" id="{11E53A5D-BB2A-4DD3-A671-229FC22A518E}"/>
              </a:ext>
            </a:extLst>
          </p:cNvPr>
          <p:cNvSpPr txBox="1">
            <a:spLocks/>
          </p:cNvSpPr>
          <p:nvPr/>
        </p:nvSpPr>
        <p:spPr>
          <a:xfrm>
            <a:off x="150179" y="125124"/>
            <a:ext cx="8235537" cy="8145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latin typeface="Arial" panose="020B0604020202020204" pitchFamily="34" charset="0"/>
                <a:cs typeface="Arial" panose="020B0604020202020204" pitchFamily="34" charset="0"/>
              </a:rPr>
              <a:t>GCSEPod helps your child to: </a:t>
            </a:r>
          </a:p>
        </p:txBody>
      </p:sp>
      <p:sp>
        <p:nvSpPr>
          <p:cNvPr id="8" name="Rectangle 7">
            <a:extLst>
              <a:ext uri="{FF2B5EF4-FFF2-40B4-BE49-F238E27FC236}">
                <a16:creationId xmlns:a16="http://schemas.microsoft.com/office/drawing/2014/main" id="{44345046-EF64-4BDD-A283-91ECC6B44865}"/>
              </a:ext>
            </a:extLst>
          </p:cNvPr>
          <p:cNvSpPr/>
          <p:nvPr/>
        </p:nvSpPr>
        <p:spPr>
          <a:xfrm>
            <a:off x="2247765" y="1673127"/>
            <a:ext cx="6096000" cy="707886"/>
          </a:xfrm>
          <a:prstGeom prst="rect">
            <a:avLst/>
          </a:prstGeom>
        </p:spPr>
        <p:txBody>
          <a:bodyPr>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Consolidate subject knowledge </a:t>
            </a:r>
          </a:p>
          <a:p>
            <a:pPr algn="ctr"/>
            <a:r>
              <a:rPr lang="en-GB" sz="2000" dirty="0">
                <a:latin typeface="Arial" panose="020B0604020202020204" pitchFamily="34" charset="0"/>
                <a:cs typeface="Arial" panose="020B0604020202020204" pitchFamily="34" charset="0"/>
              </a:rPr>
              <a:t>and improve recall. </a:t>
            </a:r>
          </a:p>
        </p:txBody>
      </p:sp>
      <p:pic>
        <p:nvPicPr>
          <p:cNvPr id="9" name="Picture 8" descr="A close up of a logo&#10;&#10;Description automatically generated">
            <a:extLst>
              <a:ext uri="{FF2B5EF4-FFF2-40B4-BE49-F238E27FC236}">
                <a16:creationId xmlns:a16="http://schemas.microsoft.com/office/drawing/2014/main" id="{6BCB6200-E29C-4459-9CEB-DBC045825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603" y="2519916"/>
            <a:ext cx="3369345" cy="4338084"/>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E5A2573F-7001-41F4-8F6B-3769E66F406C}"/>
              </a:ext>
            </a:extLst>
          </p:cNvPr>
          <p:cNvPicPr>
            <a:picLocks noChangeAspect="1"/>
          </p:cNvPicPr>
          <p:nvPr/>
        </p:nvPicPr>
        <p:blipFill rotWithShape="1">
          <a:blip r:embed="rId4">
            <a:extLst>
              <a:ext uri="{28A0092B-C50C-407E-A947-70E740481C1C}">
                <a14:useLocalDpi xmlns:a14="http://schemas.microsoft.com/office/drawing/2010/main" val="0"/>
              </a:ext>
            </a:extLst>
          </a:blip>
          <a:srcRect l="24004" t="-1518" r="10226" b="1518"/>
          <a:stretch/>
        </p:blipFill>
        <p:spPr>
          <a:xfrm>
            <a:off x="7300890" y="2892056"/>
            <a:ext cx="4891110" cy="3965944"/>
          </a:xfrm>
          <a:prstGeom prst="rect">
            <a:avLst/>
          </a:prstGeom>
        </p:spPr>
      </p:pic>
      <p:pic>
        <p:nvPicPr>
          <p:cNvPr id="12" name="Picture 11">
            <a:extLst>
              <a:ext uri="{FF2B5EF4-FFF2-40B4-BE49-F238E27FC236}">
                <a16:creationId xmlns:a16="http://schemas.microsoft.com/office/drawing/2014/main" id="{77D8BEBE-8C59-4579-9A03-B0414EFDBCCD}"/>
              </a:ext>
            </a:extLst>
          </p:cNvPr>
          <p:cNvPicPr>
            <a:picLocks noChangeAspect="1"/>
          </p:cNvPicPr>
          <p:nvPr/>
        </p:nvPicPr>
        <p:blipFill rotWithShape="1">
          <a:blip r:embed="rId5"/>
          <a:srcRect l="2541" r="2816"/>
          <a:stretch/>
        </p:blipFill>
        <p:spPr>
          <a:xfrm rot="5400000">
            <a:off x="-744377" y="3700033"/>
            <a:ext cx="3902346" cy="2413590"/>
          </a:xfrm>
          <a:prstGeom prst="rect">
            <a:avLst/>
          </a:prstGeom>
        </p:spPr>
      </p:pic>
      <p:sp>
        <p:nvSpPr>
          <p:cNvPr id="13" name="Rectangle 12">
            <a:extLst>
              <a:ext uri="{FF2B5EF4-FFF2-40B4-BE49-F238E27FC236}">
                <a16:creationId xmlns:a16="http://schemas.microsoft.com/office/drawing/2014/main" id="{19D6BE90-8AFD-4DB9-87EF-B36C2768990A}"/>
              </a:ext>
            </a:extLst>
          </p:cNvPr>
          <p:cNvSpPr/>
          <p:nvPr/>
        </p:nvSpPr>
        <p:spPr>
          <a:xfrm>
            <a:off x="-127591" y="1632671"/>
            <a:ext cx="3069421" cy="707886"/>
          </a:xfrm>
          <a:prstGeom prst="rect">
            <a:avLst/>
          </a:prstGeom>
        </p:spPr>
        <p:txBody>
          <a:bodyPr wrap="square">
            <a:spAutoFit/>
          </a:bodyPr>
          <a:lstStyle/>
          <a:p>
            <a:pPr algn="ctr"/>
            <a:r>
              <a:rPr lang="en-GB" sz="2000" dirty="0">
                <a:latin typeface="Arial" panose="020B0604020202020204" pitchFamily="34" charset="0"/>
                <a:cs typeface="Arial" panose="020B0604020202020204" pitchFamily="34" charset="0"/>
              </a:rPr>
              <a:t>Accelerate progress </a:t>
            </a:r>
          </a:p>
          <a:p>
            <a:pPr algn="ctr"/>
            <a:r>
              <a:rPr lang="en-GB" sz="2000" dirty="0">
                <a:latin typeface="Arial" panose="020B0604020202020204" pitchFamily="34" charset="0"/>
                <a:cs typeface="Arial" panose="020B0604020202020204" pitchFamily="34" charset="0"/>
              </a:rPr>
              <a:t>and raise results.</a:t>
            </a:r>
          </a:p>
        </p:txBody>
      </p:sp>
      <p:sp>
        <p:nvSpPr>
          <p:cNvPr id="14" name="Rectangle 13">
            <a:extLst>
              <a:ext uri="{FF2B5EF4-FFF2-40B4-BE49-F238E27FC236}">
                <a16:creationId xmlns:a16="http://schemas.microsoft.com/office/drawing/2014/main" id="{83C46064-9964-42C7-B732-86848519FEF2}"/>
              </a:ext>
            </a:extLst>
          </p:cNvPr>
          <p:cNvSpPr/>
          <p:nvPr/>
        </p:nvSpPr>
        <p:spPr>
          <a:xfrm>
            <a:off x="7295439" y="1695183"/>
            <a:ext cx="5102125" cy="707886"/>
          </a:xfrm>
          <a:prstGeom prst="rect">
            <a:avLst/>
          </a:prstGeom>
        </p:spPr>
        <p:txBody>
          <a:bodyPr wrap="square">
            <a:spAutoFit/>
            <a:scene3d>
              <a:camera prst="orthographicFront">
                <a:rot lat="0" lon="0" rev="0"/>
              </a:camera>
              <a:lightRig rig="threePt" dir="t"/>
            </a:scene3d>
          </a:bodyPr>
          <a:lstStyle/>
          <a:p>
            <a:pPr algn="ctr"/>
            <a:r>
              <a:rPr lang="en-GB" sz="2000" dirty="0">
                <a:latin typeface="Arial" panose="020B0604020202020204" pitchFamily="34" charset="0"/>
                <a:cs typeface="Arial" panose="020B0604020202020204" pitchFamily="34" charset="0"/>
              </a:rPr>
              <a:t>Improve engagement and encourage independent learning. </a:t>
            </a:r>
          </a:p>
        </p:txBody>
      </p:sp>
      <p:pic>
        <p:nvPicPr>
          <p:cNvPr id="2" name="Picture 1">
            <a:extLst>
              <a:ext uri="{FF2B5EF4-FFF2-40B4-BE49-F238E27FC236}">
                <a16:creationId xmlns:a16="http://schemas.microsoft.com/office/drawing/2014/main" id="{24F24089-F500-4656-BEDB-8AA5DA368CD5}"/>
              </a:ext>
            </a:extLst>
          </p:cNvPr>
          <p:cNvPicPr>
            <a:picLocks noChangeAspect="1"/>
          </p:cNvPicPr>
          <p:nvPr/>
        </p:nvPicPr>
        <p:blipFill>
          <a:blip r:embed="rId6"/>
          <a:stretch>
            <a:fillRect/>
          </a:stretch>
        </p:blipFill>
        <p:spPr>
          <a:xfrm>
            <a:off x="7882719" y="3264194"/>
            <a:ext cx="2994388" cy="1605517"/>
          </a:xfrm>
          <a:prstGeom prst="rect">
            <a:avLst/>
          </a:prstGeom>
        </p:spPr>
      </p:pic>
    </p:spTree>
    <p:extLst>
      <p:ext uri="{BB962C8B-B14F-4D97-AF65-F5344CB8AC3E}">
        <p14:creationId xmlns:p14="http://schemas.microsoft.com/office/powerpoint/2010/main" val="124587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id="{DC7442A6-30B3-45F5-86E5-FE6D69639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sp>
        <p:nvSpPr>
          <p:cNvPr id="2" name="Rectangle 1">
            <a:extLst>
              <a:ext uri="{FF2B5EF4-FFF2-40B4-BE49-F238E27FC236}">
                <a16:creationId xmlns:a16="http://schemas.microsoft.com/office/drawing/2014/main" id="{9B46318F-4828-48CD-8791-607B6A8785B7}"/>
              </a:ext>
            </a:extLst>
          </p:cNvPr>
          <p:cNvSpPr/>
          <p:nvPr/>
        </p:nvSpPr>
        <p:spPr>
          <a:xfrm>
            <a:off x="953386" y="1339449"/>
            <a:ext cx="8573386" cy="3662541"/>
          </a:xfrm>
          <a:prstGeom prst="rect">
            <a:avLst/>
          </a:prstGeom>
        </p:spPr>
        <p:txBody>
          <a:bodyPr wrap="square">
            <a:spAutoFit/>
          </a:bodyPr>
          <a:lstStyle/>
          <a:p>
            <a:pPr algn="ctr"/>
            <a:endParaRPr lang="en-GB" sz="3200" dirty="0">
              <a:latin typeface="Calibri" panose="020F0502020204030204" pitchFamily="34" charset="0"/>
              <a:cs typeface="Calibri" panose="020F0502020204030204" pitchFamily="34" charset="0"/>
            </a:endParaRP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retrieval practice</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spaced learning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dual coding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flipped learning</a:t>
            </a:r>
          </a:p>
          <a:p>
            <a:pPr marL="742950" indent="-742950" algn="ctr">
              <a:buFont typeface="+mj-lt"/>
              <a:buAutoNum type="arabicPeriod"/>
            </a:pPr>
            <a:r>
              <a:rPr lang="en-GB" sz="4000" dirty="0">
                <a:latin typeface="Calibri" panose="020F0502020204030204" pitchFamily="34" charset="0"/>
                <a:cs typeface="Calibri" panose="020F0502020204030204" pitchFamily="34" charset="0"/>
              </a:rPr>
              <a:t>GCSEPod and interleaving</a:t>
            </a:r>
          </a:p>
        </p:txBody>
      </p:sp>
      <p:sp>
        <p:nvSpPr>
          <p:cNvPr id="3" name="Rectangle 2">
            <a:extLst>
              <a:ext uri="{FF2B5EF4-FFF2-40B4-BE49-F238E27FC236}">
                <a16:creationId xmlns:a16="http://schemas.microsoft.com/office/drawing/2014/main" id="{56D2A59E-1978-4BAC-B7A4-737A51BD1735}"/>
              </a:ext>
            </a:extLst>
          </p:cNvPr>
          <p:cNvSpPr/>
          <p:nvPr/>
        </p:nvSpPr>
        <p:spPr>
          <a:xfrm>
            <a:off x="138223" y="139627"/>
            <a:ext cx="5011821" cy="707886"/>
          </a:xfrm>
          <a:prstGeom prst="rect">
            <a:avLst/>
          </a:prstGeom>
        </p:spPr>
        <p:txBody>
          <a:bodyPr wrap="none">
            <a:spAutoFit/>
          </a:bodyPr>
          <a:lstStyle/>
          <a:p>
            <a:pPr algn="ctr"/>
            <a:r>
              <a:rPr lang="en-GB" sz="4000" b="1" dirty="0">
                <a:latin typeface="Calibri" panose="020F0502020204030204" pitchFamily="34" charset="0"/>
                <a:cs typeface="Calibri" panose="020F0502020204030204" pitchFamily="34" charset="0"/>
              </a:rPr>
              <a:t>We’re going to look at:</a:t>
            </a:r>
          </a:p>
        </p:txBody>
      </p:sp>
    </p:spTree>
    <p:extLst>
      <p:ext uri="{BB962C8B-B14F-4D97-AF65-F5344CB8AC3E}">
        <p14:creationId xmlns:p14="http://schemas.microsoft.com/office/powerpoint/2010/main" val="281769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6" name="Picture 5" descr="A close up of a logo&#10;&#10;Description automatically generated">
            <a:extLst>
              <a:ext uri="{FF2B5EF4-FFF2-40B4-BE49-F238E27FC236}">
                <a16:creationId xmlns:a16="http://schemas.microsoft.com/office/drawing/2014/main" id="{DC7442A6-30B3-45F5-86E5-FE6D69639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1896"/>
            <a:ext cx="12192000" cy="926579"/>
          </a:xfrm>
          <a:prstGeom prst="rect">
            <a:avLst/>
          </a:prstGeom>
        </p:spPr>
      </p:pic>
      <p:pic>
        <p:nvPicPr>
          <p:cNvPr id="7" name="Picture 6">
            <a:extLst>
              <a:ext uri="{FF2B5EF4-FFF2-40B4-BE49-F238E27FC236}">
                <a16:creationId xmlns:a16="http://schemas.microsoft.com/office/drawing/2014/main" id="{24455703-2AB1-4EC9-8623-E6B3960F9237}"/>
              </a:ext>
            </a:extLst>
          </p:cNvPr>
          <p:cNvPicPr>
            <a:picLocks noChangeAspect="1"/>
          </p:cNvPicPr>
          <p:nvPr/>
        </p:nvPicPr>
        <p:blipFill>
          <a:blip r:embed="rId4"/>
          <a:stretch>
            <a:fillRect/>
          </a:stretch>
        </p:blipFill>
        <p:spPr>
          <a:xfrm>
            <a:off x="0" y="0"/>
            <a:ext cx="6943487" cy="1660358"/>
          </a:xfrm>
          <a:prstGeom prst="rect">
            <a:avLst/>
          </a:prstGeom>
        </p:spPr>
      </p:pic>
      <p:pic>
        <p:nvPicPr>
          <p:cNvPr id="9" name="Picture 8">
            <a:extLst>
              <a:ext uri="{FF2B5EF4-FFF2-40B4-BE49-F238E27FC236}">
                <a16:creationId xmlns:a16="http://schemas.microsoft.com/office/drawing/2014/main" id="{5C73C898-1B81-4994-9F67-DAE8BB335255}"/>
              </a:ext>
            </a:extLst>
          </p:cNvPr>
          <p:cNvPicPr>
            <a:picLocks noChangeAspect="1"/>
          </p:cNvPicPr>
          <p:nvPr/>
        </p:nvPicPr>
        <p:blipFill>
          <a:blip r:embed="rId5"/>
          <a:stretch>
            <a:fillRect/>
          </a:stretch>
        </p:blipFill>
        <p:spPr>
          <a:xfrm>
            <a:off x="6893865" y="3235764"/>
            <a:ext cx="4776254" cy="2046099"/>
          </a:xfrm>
          <a:prstGeom prst="rect">
            <a:avLst/>
          </a:prstGeom>
        </p:spPr>
      </p:pic>
      <p:sp>
        <p:nvSpPr>
          <p:cNvPr id="11" name="TextBox 10">
            <a:extLst>
              <a:ext uri="{FF2B5EF4-FFF2-40B4-BE49-F238E27FC236}">
                <a16:creationId xmlns:a16="http://schemas.microsoft.com/office/drawing/2014/main" id="{2BADEA4F-F4A6-49BE-B515-2F91F107582A}"/>
              </a:ext>
            </a:extLst>
          </p:cNvPr>
          <p:cNvSpPr txBox="1"/>
          <p:nvPr/>
        </p:nvSpPr>
        <p:spPr>
          <a:xfrm>
            <a:off x="207920" y="2296921"/>
            <a:ext cx="6472765" cy="3108543"/>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r>
              <a:rPr lang="en-GB" sz="2800" b="1" dirty="0">
                <a:solidFill>
                  <a:srgbClr val="8C328B"/>
                </a:solidFill>
                <a:latin typeface="Arial" panose="020B0604020202020204" pitchFamily="34" charset="0"/>
                <a:cs typeface="Arial" panose="020B0604020202020204" pitchFamily="34" charset="0"/>
              </a:rPr>
              <a:t>Retrieval Practice</a:t>
            </a:r>
            <a:r>
              <a:rPr lang="en-GB" sz="2800" dirty="0">
                <a:latin typeface="Arial" panose="020B0604020202020204" pitchFamily="34" charset="0"/>
                <a:cs typeface="Arial" panose="020B0604020202020204" pitchFamily="34" charset="0"/>
              </a:rPr>
              <a:t>” is a learning strategy where we focus on getting information </a:t>
            </a:r>
            <a:r>
              <a:rPr lang="en-GB" sz="2800" b="1" u="sng" dirty="0">
                <a:latin typeface="Arial" panose="020B0604020202020204" pitchFamily="34" charset="0"/>
                <a:cs typeface="Arial" panose="020B0604020202020204" pitchFamily="34" charset="0"/>
              </a:rPr>
              <a:t>OUT</a:t>
            </a:r>
            <a:r>
              <a:rPr lang="en-GB" sz="2800" dirty="0">
                <a:latin typeface="Arial" panose="020B0604020202020204" pitchFamily="34" charset="0"/>
                <a:cs typeface="Arial" panose="020B0604020202020204" pitchFamily="34" charset="0"/>
              </a:rPr>
              <a:t>. Through the act of retrieval, or calling information to mind, our memory for that information is strengthened and forgetting is less likely to occur. </a:t>
            </a:r>
          </a:p>
        </p:txBody>
      </p:sp>
    </p:spTree>
    <p:extLst>
      <p:ext uri="{BB962C8B-B14F-4D97-AF65-F5344CB8AC3E}">
        <p14:creationId xmlns:p14="http://schemas.microsoft.com/office/powerpoint/2010/main" val="364224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0B8CFEC1-48D8-4C07-B066-C2B0596AADE3}"/>
              </a:ext>
            </a:extLst>
          </p:cNvPr>
          <p:cNvPicPr>
            <a:picLocks noChangeAspect="1"/>
          </p:cNvPicPr>
          <p:nvPr/>
        </p:nvPicPr>
        <p:blipFill>
          <a:blip r:embed="rId3"/>
          <a:stretch>
            <a:fillRect/>
          </a:stretch>
        </p:blipFill>
        <p:spPr>
          <a:xfrm>
            <a:off x="0" y="0"/>
            <a:ext cx="6943487" cy="1660358"/>
          </a:xfrm>
          <a:prstGeom prst="rect">
            <a:avLst/>
          </a:prstGeom>
        </p:spPr>
      </p:pic>
      <p:pic>
        <p:nvPicPr>
          <p:cNvPr id="8" name="Picture 7">
            <a:extLst>
              <a:ext uri="{FF2B5EF4-FFF2-40B4-BE49-F238E27FC236}">
                <a16:creationId xmlns:a16="http://schemas.microsoft.com/office/drawing/2014/main" id="{1E53DD5B-BF94-4005-927C-E047052A7C06}"/>
              </a:ext>
            </a:extLst>
          </p:cNvPr>
          <p:cNvPicPr>
            <a:picLocks noChangeAspect="1"/>
          </p:cNvPicPr>
          <p:nvPr/>
        </p:nvPicPr>
        <p:blipFill>
          <a:blip r:embed="rId4"/>
          <a:stretch>
            <a:fillRect/>
          </a:stretch>
        </p:blipFill>
        <p:spPr>
          <a:xfrm>
            <a:off x="8138364" y="2231900"/>
            <a:ext cx="3478693" cy="380523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04076FF-B162-4B39-A14C-5A2CD867D80C}"/>
              </a:ext>
            </a:extLst>
          </p:cNvPr>
          <p:cNvPicPr>
            <a:picLocks noChangeAspect="1"/>
          </p:cNvPicPr>
          <p:nvPr/>
        </p:nvPicPr>
        <p:blipFill>
          <a:blip r:embed="rId5"/>
          <a:stretch>
            <a:fillRect/>
          </a:stretch>
        </p:blipFill>
        <p:spPr>
          <a:xfrm>
            <a:off x="7419361" y="4845876"/>
            <a:ext cx="2552700" cy="1762125"/>
          </a:xfrm>
          <a:prstGeom prst="rect">
            <a:avLst/>
          </a:prstGeom>
        </p:spPr>
      </p:pic>
      <p:sp>
        <p:nvSpPr>
          <p:cNvPr id="11" name="TextBox 10">
            <a:extLst>
              <a:ext uri="{FF2B5EF4-FFF2-40B4-BE49-F238E27FC236}">
                <a16:creationId xmlns:a16="http://schemas.microsoft.com/office/drawing/2014/main" id="{5A8F1345-71B8-4B35-A0A5-80BC0AD8E2A5}"/>
              </a:ext>
            </a:extLst>
          </p:cNvPr>
          <p:cNvSpPr txBox="1"/>
          <p:nvPr/>
        </p:nvSpPr>
        <p:spPr>
          <a:xfrm rot="20187835">
            <a:off x="8026337" y="5510267"/>
            <a:ext cx="1402544" cy="830997"/>
          </a:xfrm>
          <a:prstGeom prst="rect">
            <a:avLst/>
          </a:prstGeom>
          <a:noFill/>
        </p:spPr>
        <p:txBody>
          <a:bodyPr wrap="square" rtlCol="0">
            <a:spAutoFit/>
          </a:bodyPr>
          <a:lstStyle/>
          <a:p>
            <a:pPr algn="ctr"/>
            <a:r>
              <a:rPr lang="en-GB" sz="2400" dirty="0">
                <a:latin typeface="Ink Free" panose="03080402000500000000" pitchFamily="66" charset="0"/>
              </a:rPr>
              <a:t>Covalent bond</a:t>
            </a:r>
          </a:p>
        </p:txBody>
      </p:sp>
      <p:sp>
        <p:nvSpPr>
          <p:cNvPr id="13" name="TextBox 12">
            <a:extLst>
              <a:ext uri="{FF2B5EF4-FFF2-40B4-BE49-F238E27FC236}">
                <a16:creationId xmlns:a16="http://schemas.microsoft.com/office/drawing/2014/main" id="{4BD4D2EC-CA10-4E49-B401-F503AC64C524}"/>
              </a:ext>
            </a:extLst>
          </p:cNvPr>
          <p:cNvSpPr txBox="1"/>
          <p:nvPr/>
        </p:nvSpPr>
        <p:spPr>
          <a:xfrm>
            <a:off x="281763" y="1984147"/>
            <a:ext cx="6603938" cy="4154984"/>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At-home activities using Retrieval Practice</a:t>
            </a:r>
          </a:p>
          <a:p>
            <a:pPr algn="ct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a Pod with your child.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Ask your child to write key words on a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Watch the Pod again – your child should summarise their knowledge of each key word on the back of each flash card.</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Allow your child time to flesh out their cards with as much information as they can remember.</a:t>
            </a:r>
          </a:p>
          <a:p>
            <a:pPr marL="457200" indent="-457200">
              <a:buFont typeface="Arial" panose="020B0604020202020204" pitchFamily="34" charset="0"/>
              <a:buChar char="•"/>
            </a:pPr>
            <a:r>
              <a:rPr lang="en-GB" sz="2000" dirty="0">
                <a:latin typeface="Arial" panose="020B0604020202020204" pitchFamily="34" charset="0"/>
                <a:cs typeface="Arial" panose="020B0604020202020204" pitchFamily="34" charset="0"/>
              </a:rPr>
              <a:t>Test your child by asking them to define the flash card words without looking. </a:t>
            </a:r>
          </a:p>
        </p:txBody>
      </p:sp>
    </p:spTree>
    <p:extLst>
      <p:ext uri="{BB962C8B-B14F-4D97-AF65-F5344CB8AC3E}">
        <p14:creationId xmlns:p14="http://schemas.microsoft.com/office/powerpoint/2010/main" val="166817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5C580C03-14BC-4565-85DC-1C7661DC0419}"/>
              </a:ext>
            </a:extLst>
          </p:cNvPr>
          <p:cNvPicPr>
            <a:picLocks noChangeAspect="1"/>
          </p:cNvPicPr>
          <p:nvPr/>
        </p:nvPicPr>
        <p:blipFill>
          <a:blip r:embed="rId3"/>
          <a:stretch>
            <a:fillRect/>
          </a:stretch>
        </p:blipFill>
        <p:spPr>
          <a:xfrm>
            <a:off x="1" y="9525"/>
            <a:ext cx="7543799" cy="1837361"/>
          </a:xfrm>
          <a:prstGeom prst="rect">
            <a:avLst/>
          </a:prstGeom>
        </p:spPr>
      </p:pic>
      <p:sp>
        <p:nvSpPr>
          <p:cNvPr id="8" name="TextBox 7">
            <a:extLst>
              <a:ext uri="{FF2B5EF4-FFF2-40B4-BE49-F238E27FC236}">
                <a16:creationId xmlns:a16="http://schemas.microsoft.com/office/drawing/2014/main" id="{DAB12920-1572-4E8A-B4C5-F373324AFCBA}"/>
              </a:ext>
            </a:extLst>
          </p:cNvPr>
          <p:cNvSpPr txBox="1"/>
          <p:nvPr/>
        </p:nvSpPr>
        <p:spPr>
          <a:xfrm>
            <a:off x="409511" y="3027003"/>
            <a:ext cx="3920598" cy="2246769"/>
          </a:xfrm>
          <a:prstGeom prst="rect">
            <a:avLst/>
          </a:prstGeom>
          <a:noFill/>
        </p:spPr>
        <p:txBody>
          <a:bodyPr wrap="square" rtlCol="0">
            <a:spAutoFit/>
          </a:bodyPr>
          <a:lstStyle/>
          <a:p>
            <a:pPr algn="ctr"/>
            <a:r>
              <a:rPr lang="en-GB" sz="2800" dirty="0">
                <a:solidFill>
                  <a:srgbClr val="8C328B"/>
                </a:solidFill>
                <a:latin typeface="Arial" panose="020B0604020202020204" pitchFamily="34" charset="0"/>
                <a:cs typeface="Arial" panose="020B0604020202020204" pitchFamily="34" charset="0"/>
              </a:rPr>
              <a:t>It has been proven that by reviewing at regular intervals, you can reduce how much you forget to just 10%. </a:t>
            </a:r>
          </a:p>
        </p:txBody>
      </p:sp>
      <p:pic>
        <p:nvPicPr>
          <p:cNvPr id="9" name="Picture 8">
            <a:extLst>
              <a:ext uri="{FF2B5EF4-FFF2-40B4-BE49-F238E27FC236}">
                <a16:creationId xmlns:a16="http://schemas.microsoft.com/office/drawing/2014/main" id="{09B265D9-A7D9-4CED-AF7E-F72B04F68A4D}"/>
              </a:ext>
            </a:extLst>
          </p:cNvPr>
          <p:cNvPicPr>
            <a:picLocks noChangeAspect="1"/>
          </p:cNvPicPr>
          <p:nvPr/>
        </p:nvPicPr>
        <p:blipFill>
          <a:blip r:embed="rId4"/>
          <a:stretch>
            <a:fillRect/>
          </a:stretch>
        </p:blipFill>
        <p:spPr>
          <a:xfrm>
            <a:off x="4762862" y="2304020"/>
            <a:ext cx="7162514" cy="4307659"/>
          </a:xfrm>
          <a:prstGeom prst="rect">
            <a:avLst/>
          </a:prstGeom>
        </p:spPr>
      </p:pic>
    </p:spTree>
    <p:extLst>
      <p:ext uri="{BB962C8B-B14F-4D97-AF65-F5344CB8AC3E}">
        <p14:creationId xmlns:p14="http://schemas.microsoft.com/office/powerpoint/2010/main" val="303808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0C113BAF-507A-4EA5-865F-72F92C458FD4}"/>
              </a:ext>
            </a:extLst>
          </p:cNvPr>
          <p:cNvPicPr>
            <a:picLocks noChangeAspect="1"/>
          </p:cNvPicPr>
          <p:nvPr/>
        </p:nvPicPr>
        <p:blipFill>
          <a:blip r:embed="rId3"/>
          <a:stretch>
            <a:fillRect/>
          </a:stretch>
        </p:blipFill>
        <p:spPr>
          <a:xfrm>
            <a:off x="1" y="9525"/>
            <a:ext cx="7543799" cy="1837361"/>
          </a:xfrm>
          <a:prstGeom prst="rect">
            <a:avLst/>
          </a:prstGeom>
        </p:spPr>
      </p:pic>
      <p:sp>
        <p:nvSpPr>
          <p:cNvPr id="8" name="TextBox 7">
            <a:extLst>
              <a:ext uri="{FF2B5EF4-FFF2-40B4-BE49-F238E27FC236}">
                <a16:creationId xmlns:a16="http://schemas.microsoft.com/office/drawing/2014/main" id="{B806905B-E565-4A88-BBED-846550019D5F}"/>
              </a:ext>
            </a:extLst>
          </p:cNvPr>
          <p:cNvSpPr txBox="1"/>
          <p:nvPr/>
        </p:nvSpPr>
        <p:spPr>
          <a:xfrm>
            <a:off x="626895" y="1927921"/>
            <a:ext cx="10760574" cy="861774"/>
          </a:xfrm>
          <a:prstGeom prst="rect">
            <a:avLst/>
          </a:prstGeom>
          <a:noFill/>
        </p:spPr>
        <p:txBody>
          <a:bodyPr wrap="square" rtlCol="0">
            <a:spAutoFit/>
          </a:bodyPr>
          <a:lstStyle/>
          <a:p>
            <a:pPr algn="ctr"/>
            <a:r>
              <a:rPr lang="en-GB" b="1" u="sng" dirty="0">
                <a:solidFill>
                  <a:srgbClr val="8C328B"/>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8C328B"/>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9BC6FEF-A047-41F3-8016-57D30AAE16BA}"/>
              </a:ext>
            </a:extLst>
          </p:cNvPr>
          <p:cNvSpPr txBox="1"/>
          <p:nvPr/>
        </p:nvSpPr>
        <p:spPr>
          <a:xfrm>
            <a:off x="425293" y="2817633"/>
            <a:ext cx="270066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Immediately After Class</a:t>
            </a:r>
          </a:p>
        </p:txBody>
      </p:sp>
      <p:sp>
        <p:nvSpPr>
          <p:cNvPr id="11" name="TextBox 10">
            <a:extLst>
              <a:ext uri="{FF2B5EF4-FFF2-40B4-BE49-F238E27FC236}">
                <a16:creationId xmlns:a16="http://schemas.microsoft.com/office/drawing/2014/main" id="{8AC22608-9CEE-4C3D-B181-102923436A55}"/>
              </a:ext>
            </a:extLst>
          </p:cNvPr>
          <p:cNvSpPr txBox="1"/>
          <p:nvPr/>
        </p:nvSpPr>
        <p:spPr>
          <a:xfrm>
            <a:off x="428837" y="3639884"/>
            <a:ext cx="3164958" cy="2339102"/>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Mind Mapping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 Pod and write down all the key words. Then, from memory, ask them to fill in as much information as they remember on a mind map. </a:t>
            </a:r>
          </a:p>
        </p:txBody>
      </p:sp>
      <p:sp>
        <p:nvSpPr>
          <p:cNvPr id="12" name="TextBox 11">
            <a:extLst>
              <a:ext uri="{FF2B5EF4-FFF2-40B4-BE49-F238E27FC236}">
                <a16:creationId xmlns:a16="http://schemas.microsoft.com/office/drawing/2014/main" id="{60C0981F-36FA-423C-8AD2-682AB90EB256}"/>
              </a:ext>
            </a:extLst>
          </p:cNvPr>
          <p:cNvSpPr txBox="1"/>
          <p:nvPr/>
        </p:nvSpPr>
        <p:spPr>
          <a:xfrm>
            <a:off x="8020499" y="2799907"/>
            <a:ext cx="368241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4 Hours Later</a:t>
            </a:r>
          </a:p>
        </p:txBody>
      </p:sp>
      <p:sp>
        <p:nvSpPr>
          <p:cNvPr id="13" name="TextBox 12">
            <a:extLst>
              <a:ext uri="{FF2B5EF4-FFF2-40B4-BE49-F238E27FC236}">
                <a16:creationId xmlns:a16="http://schemas.microsoft.com/office/drawing/2014/main" id="{ACA49042-3358-4BDF-89C6-5613F7A978A7}"/>
              </a:ext>
            </a:extLst>
          </p:cNvPr>
          <p:cNvSpPr txBox="1"/>
          <p:nvPr/>
        </p:nvSpPr>
        <p:spPr>
          <a:xfrm>
            <a:off x="8045309" y="3579632"/>
            <a:ext cx="3682413" cy="2339102"/>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Review Maps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Cover your child’s mind map and see how much they remember. Highlight the information they couldn’t remember and recommend revising the topic again. </a:t>
            </a:r>
          </a:p>
        </p:txBody>
      </p:sp>
      <p:pic>
        <p:nvPicPr>
          <p:cNvPr id="14" name="Picture 2" descr="Related image">
            <a:extLst>
              <a:ext uri="{FF2B5EF4-FFF2-40B4-BE49-F238E27FC236}">
                <a16:creationId xmlns:a16="http://schemas.microsoft.com/office/drawing/2014/main" id="{06876196-DCA2-477D-A445-FB819F03E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3295" y="3735572"/>
            <a:ext cx="3774560" cy="251637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BBFC1CA-3F60-43CA-AFCC-71F193A0336B}"/>
              </a:ext>
            </a:extLst>
          </p:cNvPr>
          <p:cNvCxnSpPr/>
          <p:nvPr/>
        </p:nvCxnSpPr>
        <p:spPr>
          <a:xfrm>
            <a:off x="489096" y="3306727"/>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E3E768F-C18D-4BB8-B36F-0A3EBB64234D}"/>
              </a:ext>
            </a:extLst>
          </p:cNvPr>
          <p:cNvCxnSpPr/>
          <p:nvPr/>
        </p:nvCxnSpPr>
        <p:spPr>
          <a:xfrm>
            <a:off x="8105566" y="3310271"/>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1370C2-F572-47A8-990E-F2C8904C1EFD}"/>
              </a:ext>
            </a:extLst>
          </p:cNvPr>
          <p:cNvCxnSpPr/>
          <p:nvPr/>
        </p:nvCxnSpPr>
        <p:spPr>
          <a:xfrm>
            <a:off x="3732029"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8" name="Straight Connector 17">
            <a:extLst>
              <a:ext uri="{FF2B5EF4-FFF2-40B4-BE49-F238E27FC236}">
                <a16:creationId xmlns:a16="http://schemas.microsoft.com/office/drawing/2014/main" id="{01BDB8C8-F724-43F0-9745-AA1E3852E19D}"/>
              </a:ext>
            </a:extLst>
          </p:cNvPr>
          <p:cNvCxnSpPr/>
          <p:nvPr/>
        </p:nvCxnSpPr>
        <p:spPr>
          <a:xfrm>
            <a:off x="4377073" y="3303181"/>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936EB975-3D45-40E7-B647-1DF73CB9FEEC}"/>
              </a:ext>
            </a:extLst>
          </p:cNvPr>
          <p:cNvCxnSpPr/>
          <p:nvPr/>
        </p:nvCxnSpPr>
        <p:spPr>
          <a:xfrm>
            <a:off x="5018571" y="329557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5B5ADED0-A0FE-4599-BA6B-C25A3302005E}"/>
              </a:ext>
            </a:extLst>
          </p:cNvPr>
          <p:cNvCxnSpPr/>
          <p:nvPr/>
        </p:nvCxnSpPr>
        <p:spPr>
          <a:xfrm>
            <a:off x="5667165" y="329557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12391678-B3FB-4BC9-8886-CF05334DE77E}"/>
              </a:ext>
            </a:extLst>
          </p:cNvPr>
          <p:cNvCxnSpPr/>
          <p:nvPr/>
        </p:nvCxnSpPr>
        <p:spPr>
          <a:xfrm>
            <a:off x="6319307" y="3299113"/>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2700C604-284C-49D5-AAA9-106014C0B78E}"/>
              </a:ext>
            </a:extLst>
          </p:cNvPr>
          <p:cNvCxnSpPr/>
          <p:nvPr/>
        </p:nvCxnSpPr>
        <p:spPr>
          <a:xfrm>
            <a:off x="6971441" y="3303171"/>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231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70297253-C5DE-4AD5-A1CE-FC76D4C86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3342" y="268955"/>
            <a:ext cx="1598185" cy="1788445"/>
          </a:xfrm>
          <a:prstGeom prst="rect">
            <a:avLst/>
          </a:prstGeom>
        </p:spPr>
      </p:pic>
      <p:pic>
        <p:nvPicPr>
          <p:cNvPr id="7" name="Picture 6">
            <a:extLst>
              <a:ext uri="{FF2B5EF4-FFF2-40B4-BE49-F238E27FC236}">
                <a16:creationId xmlns:a16="http://schemas.microsoft.com/office/drawing/2014/main" id="{DA89413E-4846-4390-B6D2-608B14DDFC3D}"/>
              </a:ext>
            </a:extLst>
          </p:cNvPr>
          <p:cNvPicPr>
            <a:picLocks noChangeAspect="1"/>
          </p:cNvPicPr>
          <p:nvPr/>
        </p:nvPicPr>
        <p:blipFill>
          <a:blip r:embed="rId3"/>
          <a:stretch>
            <a:fillRect/>
          </a:stretch>
        </p:blipFill>
        <p:spPr>
          <a:xfrm>
            <a:off x="1" y="9525"/>
            <a:ext cx="7543799" cy="1837361"/>
          </a:xfrm>
          <a:prstGeom prst="rect">
            <a:avLst/>
          </a:prstGeom>
        </p:spPr>
      </p:pic>
      <p:pic>
        <p:nvPicPr>
          <p:cNvPr id="8" name="Picture 4" descr="Related image">
            <a:extLst>
              <a:ext uri="{FF2B5EF4-FFF2-40B4-BE49-F238E27FC236}">
                <a16:creationId xmlns:a16="http://schemas.microsoft.com/office/drawing/2014/main" id="{C1EC45E6-D868-4709-93A8-721286E14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042" y="5140234"/>
            <a:ext cx="1944811" cy="13058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57BD56D-E323-4676-9FB2-3CCD96593308}"/>
              </a:ext>
            </a:extLst>
          </p:cNvPr>
          <p:cNvSpPr txBox="1"/>
          <p:nvPr/>
        </p:nvSpPr>
        <p:spPr>
          <a:xfrm>
            <a:off x="648161" y="1927921"/>
            <a:ext cx="10760574" cy="861774"/>
          </a:xfrm>
          <a:prstGeom prst="rect">
            <a:avLst/>
          </a:prstGeom>
          <a:noFill/>
        </p:spPr>
        <p:txBody>
          <a:bodyPr wrap="square" rtlCol="0">
            <a:spAutoFit/>
          </a:bodyPr>
          <a:lstStyle/>
          <a:p>
            <a:pPr algn="ctr"/>
            <a:r>
              <a:rPr lang="en-GB" b="1" u="sng" dirty="0">
                <a:solidFill>
                  <a:srgbClr val="8C328B"/>
                </a:solidFill>
                <a:latin typeface="Arial" panose="020B0604020202020204" pitchFamily="34" charset="0"/>
                <a:cs typeface="Arial" panose="020B0604020202020204" pitchFamily="34" charset="0"/>
              </a:rPr>
              <a:t>Reviewing 4 times within a month can help you remember nearly 100%</a:t>
            </a:r>
            <a:endParaRPr lang="en-GB" dirty="0">
              <a:solidFill>
                <a:srgbClr val="8C328B"/>
              </a:solidFill>
              <a:latin typeface="Arial" panose="020B0604020202020204" pitchFamily="34" charset="0"/>
              <a:cs typeface="Arial" panose="020B0604020202020204" pitchFamily="34" charset="0"/>
            </a:endParaRPr>
          </a:p>
          <a:p>
            <a:pPr algn="ctr"/>
            <a:endParaRPr lang="en-GB" sz="1400" b="1" dirty="0">
              <a:latin typeface="Arial" panose="020B0604020202020204" pitchFamily="34" charset="0"/>
              <a:cs typeface="Arial" panose="020B0604020202020204" pitchFamily="34" charset="0"/>
            </a:endParaRPr>
          </a:p>
          <a:p>
            <a:pPr algn="ctr"/>
            <a:endParaRPr lang="en-GB"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918D1CD-377E-4A5A-8EAA-7BF864DADAFC}"/>
              </a:ext>
            </a:extLst>
          </p:cNvPr>
          <p:cNvSpPr txBox="1"/>
          <p:nvPr/>
        </p:nvSpPr>
        <p:spPr>
          <a:xfrm>
            <a:off x="8406806" y="2845981"/>
            <a:ext cx="233916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Month Later</a:t>
            </a:r>
          </a:p>
        </p:txBody>
      </p:sp>
      <p:sp>
        <p:nvSpPr>
          <p:cNvPr id="12" name="TextBox 11">
            <a:extLst>
              <a:ext uri="{FF2B5EF4-FFF2-40B4-BE49-F238E27FC236}">
                <a16:creationId xmlns:a16="http://schemas.microsoft.com/office/drawing/2014/main" id="{62DE38E3-E996-4241-88FC-D54627BAEF63}"/>
              </a:ext>
            </a:extLst>
          </p:cNvPr>
          <p:cNvSpPr txBox="1"/>
          <p:nvPr/>
        </p:nvSpPr>
        <p:spPr>
          <a:xfrm>
            <a:off x="606057" y="3434316"/>
            <a:ext cx="3232295" cy="2062103"/>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Memory Cards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create their own questions with the answers on the reverse. Then, test their knowledge. </a:t>
            </a:r>
          </a:p>
        </p:txBody>
      </p:sp>
      <p:sp>
        <p:nvSpPr>
          <p:cNvPr id="13" name="TextBox 12">
            <a:extLst>
              <a:ext uri="{FF2B5EF4-FFF2-40B4-BE49-F238E27FC236}">
                <a16:creationId xmlns:a16="http://schemas.microsoft.com/office/drawing/2014/main" id="{183E4872-A30F-47DE-A2B2-DD50EF9C8994}"/>
              </a:ext>
            </a:extLst>
          </p:cNvPr>
          <p:cNvSpPr txBox="1"/>
          <p:nvPr/>
        </p:nvSpPr>
        <p:spPr>
          <a:xfrm>
            <a:off x="648582" y="2828260"/>
            <a:ext cx="3232295"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Week Later</a:t>
            </a:r>
          </a:p>
        </p:txBody>
      </p:sp>
      <p:sp>
        <p:nvSpPr>
          <p:cNvPr id="14" name="TextBox 13">
            <a:extLst>
              <a:ext uri="{FF2B5EF4-FFF2-40B4-BE49-F238E27FC236}">
                <a16:creationId xmlns:a16="http://schemas.microsoft.com/office/drawing/2014/main" id="{9E7067C0-5EB5-4179-8548-5FBE2F0C999D}"/>
              </a:ext>
            </a:extLst>
          </p:cNvPr>
          <p:cNvSpPr txBox="1"/>
          <p:nvPr/>
        </p:nvSpPr>
        <p:spPr>
          <a:xfrm>
            <a:off x="8367823" y="3469758"/>
            <a:ext cx="3253563" cy="1508105"/>
          </a:xfrm>
          <a:prstGeom prst="rect">
            <a:avLst/>
          </a:prstGeom>
          <a:noFill/>
        </p:spPr>
        <p:txBody>
          <a:bodyPr wrap="square" rtlCol="0">
            <a:spAutoFit/>
          </a:bodyPr>
          <a:lstStyle/>
          <a:p>
            <a:r>
              <a:rPr lang="en-GB" sz="2000" b="1" dirty="0">
                <a:solidFill>
                  <a:srgbClr val="8C328B"/>
                </a:solidFill>
                <a:latin typeface="Arial" panose="020B0604020202020204" pitchFamily="34" charset="0"/>
                <a:cs typeface="Arial" panose="020B0604020202020204" pitchFamily="34" charset="0"/>
              </a:rPr>
              <a:t>Past Papers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your child to watch </a:t>
            </a:r>
            <a:r>
              <a:rPr lang="en-GB" dirty="0" err="1">
                <a:latin typeface="Arial" panose="020B0604020202020204" pitchFamily="34" charset="0"/>
                <a:cs typeface="Arial" panose="020B0604020202020204" pitchFamily="34" charset="0"/>
              </a:rPr>
              <a:t>GCSEPod’s</a:t>
            </a:r>
            <a:r>
              <a:rPr lang="en-GB" dirty="0">
                <a:latin typeface="Arial" panose="020B0604020202020204" pitchFamily="34" charset="0"/>
                <a:cs typeface="Arial" panose="020B0604020202020204" pitchFamily="34" charset="0"/>
              </a:rPr>
              <a:t> Pods again and then practice past papers. </a:t>
            </a:r>
          </a:p>
        </p:txBody>
      </p:sp>
      <p:cxnSp>
        <p:nvCxnSpPr>
          <p:cNvPr id="15" name="Straight Connector 14">
            <a:extLst>
              <a:ext uri="{FF2B5EF4-FFF2-40B4-BE49-F238E27FC236}">
                <a16:creationId xmlns:a16="http://schemas.microsoft.com/office/drawing/2014/main" id="{2677A07B-E9C9-45FA-892C-55F4899769E8}"/>
              </a:ext>
            </a:extLst>
          </p:cNvPr>
          <p:cNvCxnSpPr/>
          <p:nvPr/>
        </p:nvCxnSpPr>
        <p:spPr>
          <a:xfrm>
            <a:off x="669852" y="3296095"/>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E349FDB-4143-455D-A423-2269C6602090}"/>
              </a:ext>
            </a:extLst>
          </p:cNvPr>
          <p:cNvCxnSpPr/>
          <p:nvPr/>
        </p:nvCxnSpPr>
        <p:spPr>
          <a:xfrm>
            <a:off x="8452880" y="3296095"/>
            <a:ext cx="234979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2EDCD167-EB43-429C-AF23-6F403D88E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751" y="3604440"/>
            <a:ext cx="2734901" cy="2924880"/>
          </a:xfrm>
          <a:prstGeom prst="rect">
            <a:avLst/>
          </a:prstGeom>
        </p:spPr>
      </p:pic>
      <p:cxnSp>
        <p:nvCxnSpPr>
          <p:cNvPr id="18" name="Straight Connector 17">
            <a:extLst>
              <a:ext uri="{FF2B5EF4-FFF2-40B4-BE49-F238E27FC236}">
                <a16:creationId xmlns:a16="http://schemas.microsoft.com/office/drawing/2014/main" id="{C103A464-BBA3-495A-9FF8-5B2A6D40BFDA}"/>
              </a:ext>
            </a:extLst>
          </p:cNvPr>
          <p:cNvCxnSpPr/>
          <p:nvPr/>
        </p:nvCxnSpPr>
        <p:spPr>
          <a:xfrm>
            <a:off x="3817091"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E7A7210-C228-42F6-BBD0-5BC3888CB1B6}"/>
              </a:ext>
            </a:extLst>
          </p:cNvPr>
          <p:cNvCxnSpPr/>
          <p:nvPr/>
        </p:nvCxnSpPr>
        <p:spPr>
          <a:xfrm>
            <a:off x="4462135" y="3314332"/>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0" name="Straight Connector 19">
            <a:extLst>
              <a:ext uri="{FF2B5EF4-FFF2-40B4-BE49-F238E27FC236}">
                <a16:creationId xmlns:a16="http://schemas.microsoft.com/office/drawing/2014/main" id="{E84A6485-7940-497B-9D49-F1D2DC94076D}"/>
              </a:ext>
            </a:extLst>
          </p:cNvPr>
          <p:cNvCxnSpPr/>
          <p:nvPr/>
        </p:nvCxnSpPr>
        <p:spPr>
          <a:xfrm>
            <a:off x="5103633"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1" name="Straight Connector 20">
            <a:extLst>
              <a:ext uri="{FF2B5EF4-FFF2-40B4-BE49-F238E27FC236}">
                <a16:creationId xmlns:a16="http://schemas.microsoft.com/office/drawing/2014/main" id="{09AB5271-78D3-4713-B01C-ABDFA80B11B1}"/>
              </a:ext>
            </a:extLst>
          </p:cNvPr>
          <p:cNvCxnSpPr/>
          <p:nvPr/>
        </p:nvCxnSpPr>
        <p:spPr>
          <a:xfrm>
            <a:off x="5752227" y="3306725"/>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2FD3CB25-A314-43F9-9576-416E8864129A}"/>
              </a:ext>
            </a:extLst>
          </p:cNvPr>
          <p:cNvCxnSpPr/>
          <p:nvPr/>
        </p:nvCxnSpPr>
        <p:spPr>
          <a:xfrm>
            <a:off x="6404369" y="3310264"/>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DC099FB8-C5E4-49F0-BCA4-8FEDEB89FAC0}"/>
              </a:ext>
            </a:extLst>
          </p:cNvPr>
          <p:cNvCxnSpPr/>
          <p:nvPr/>
        </p:nvCxnSpPr>
        <p:spPr>
          <a:xfrm>
            <a:off x="7056503" y="3314322"/>
            <a:ext cx="552893" cy="0"/>
          </a:xfrm>
          <a:prstGeom prst="line">
            <a:avLst/>
          </a:prstGeom>
          <a:ln w="28575">
            <a:solidFill>
              <a:srgbClr val="8C328B"/>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841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633</Words>
  <Application>Microsoft Office PowerPoint</Application>
  <PresentationFormat>Widescreen</PresentationFormat>
  <Paragraphs>70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Activated Yet?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Sarah Piggett</dc:creator>
  <cp:lastModifiedBy>Kate Storey</cp:lastModifiedBy>
  <cp:revision>43</cp:revision>
  <dcterms:created xsi:type="dcterms:W3CDTF">2017-08-10T13:19:29Z</dcterms:created>
  <dcterms:modified xsi:type="dcterms:W3CDTF">2019-08-15T09:12:38Z</dcterms:modified>
</cp:coreProperties>
</file>