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6" r:id="rId6"/>
    <p:sldId id="278" r:id="rId7"/>
    <p:sldId id="281" r:id="rId8"/>
    <p:sldId id="267" r:id="rId9"/>
    <p:sldId id="279" r:id="rId10"/>
    <p:sldId id="268" r:id="rId11"/>
    <p:sldId id="269" r:id="rId12"/>
    <p:sldId id="280" r:id="rId13"/>
    <p:sldId id="273" r:id="rId14"/>
    <p:sldId id="276" r:id="rId15"/>
    <p:sldId id="282"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00"/>
    <a:srgbClr val="33CC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F65EF-A853-4E12-BC58-E3F0453B29BC}" v="8" dt="2020-05-13T15:22:06.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6" d="100"/>
          <a:sy n="86" d="100"/>
        </p:scale>
        <p:origin x="15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D89423-E893-4542-9ABE-A4AF2DA9FAA2}"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418375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D89423-E893-4542-9ABE-A4AF2DA9FAA2}"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43369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D89423-E893-4542-9ABE-A4AF2DA9FAA2}"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428674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D89423-E893-4542-9ABE-A4AF2DA9FAA2}"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347028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89423-E893-4542-9ABE-A4AF2DA9FAA2}"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91124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D89423-E893-4542-9ABE-A4AF2DA9FAA2}"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245543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D89423-E893-4542-9ABE-A4AF2DA9FAA2}"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312388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D89423-E893-4542-9ABE-A4AF2DA9FAA2}"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267784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89423-E893-4542-9ABE-A4AF2DA9FAA2}"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346515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89423-E893-4542-9ABE-A4AF2DA9FAA2}"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276308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89423-E893-4542-9ABE-A4AF2DA9FAA2}"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6125F-FB3E-4B0A-A1F5-415E75390982}" type="slidenum">
              <a:rPr lang="en-GB" smtClean="0"/>
              <a:t>‹#›</a:t>
            </a:fld>
            <a:endParaRPr lang="en-GB"/>
          </a:p>
        </p:txBody>
      </p:sp>
    </p:spTree>
    <p:extLst>
      <p:ext uri="{BB962C8B-B14F-4D97-AF65-F5344CB8AC3E}">
        <p14:creationId xmlns:p14="http://schemas.microsoft.com/office/powerpoint/2010/main" val="231928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9423-E893-4542-9ABE-A4AF2DA9FAA2}" type="datetimeFigureOut">
              <a:rPr lang="en-GB" smtClean="0"/>
              <a:t>13/05/2020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6125F-FB3E-4B0A-A1F5-415E75390982}" type="slidenum">
              <a:rPr lang="en-GB" smtClean="0"/>
              <a:t>‹#›</a:t>
            </a:fld>
            <a:endParaRPr lang="en-GB"/>
          </a:p>
        </p:txBody>
      </p:sp>
    </p:spTree>
    <p:extLst>
      <p:ext uri="{BB962C8B-B14F-4D97-AF65-F5344CB8AC3E}">
        <p14:creationId xmlns:p14="http://schemas.microsoft.com/office/powerpoint/2010/main" val="88426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hyperlink" Target="Year%2013%20-%20Supporting%20Your%20Progression%20to%20University%20Booklet.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s://www.savethestudent.org/accommodation/what-to-take-to-universit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s://www.ucas.com/finance/managing-money/student-budgeting-tips" TargetMode="External"/><Relationship Id="rId5" Type="http://schemas.openxmlformats.org/officeDocument/2006/relationships/image" Target="../media/image5.png"/><Relationship Id="rId4" Type="http://schemas.openxmlformats.org/officeDocument/2006/relationships/hyperlink" Target="https://www.moneysavingexpert.com/students/student-budgeting-plann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s://www.gocompare.com/student-insurance/" TargetMode="External"/><Relationship Id="rId5" Type="http://schemas.openxmlformats.org/officeDocument/2006/relationships/hyperlink" Target="https://www.endsleigh.co.uk/student/student-insurance/"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hyperlink" Target="https://www.olivemagazine.com/recipes/quick-and-easy/best-ever-easy-recipes-for-students/" TargetMode="External"/><Relationship Id="rId5" Type="http://schemas.openxmlformats.org/officeDocument/2006/relationships/hyperlink" Target="https://www.bbcgoodfood.com/recipes/collection/student" TargetMode="External"/><Relationship Id="rId4" Type="http://schemas.openxmlformats.org/officeDocument/2006/relationships/hyperlink" Target="https://www.youtube.com/watch?v=zaIMu3r3EU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hyperlink" Target="https://www.theuniguide.co.uk/advice/preparing-for-university/freshers-week-prepare-for-university-10-ways" TargetMode="External"/><Relationship Id="rId4" Type="http://schemas.openxmlformats.org/officeDocument/2006/relationships/hyperlink" Target="https://www.theuniguide.co.uk/advice/student-life/prepping-for-uni-stay-safe-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sp>
        <p:nvSpPr>
          <p:cNvPr id="2" name="TextBox 1"/>
          <p:cNvSpPr txBox="1"/>
          <p:nvPr/>
        </p:nvSpPr>
        <p:spPr>
          <a:xfrm>
            <a:off x="1113421" y="2466357"/>
            <a:ext cx="10155890" cy="1015663"/>
          </a:xfrm>
          <a:prstGeom prst="rect">
            <a:avLst/>
          </a:prstGeom>
          <a:noFill/>
        </p:spPr>
        <p:txBody>
          <a:bodyPr wrap="square" rtlCol="0">
            <a:spAutoFit/>
          </a:bodyPr>
          <a:lstStyle/>
          <a:p>
            <a:pPr algn="ctr"/>
            <a:r>
              <a:rPr lang="en-GB" sz="6000" b="1" dirty="0">
                <a:solidFill>
                  <a:schemeClr val="bg1"/>
                </a:solidFill>
                <a:latin typeface="Candara" panose="020E0502030303020204" pitchFamily="34" charset="0"/>
              </a:rPr>
              <a:t>Preparing for university</a:t>
            </a:r>
          </a:p>
        </p:txBody>
      </p:sp>
      <p:pic>
        <p:nvPicPr>
          <p:cNvPr id="50" name="Picture 49" descr="I:\ICT\NAC\Mr Bainbridge\Nottingham Academy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Tree>
    <p:extLst>
      <p:ext uri="{BB962C8B-B14F-4D97-AF65-F5344CB8AC3E}">
        <p14:creationId xmlns:p14="http://schemas.microsoft.com/office/powerpoint/2010/main" val="1792749334"/>
      </p:ext>
    </p:extLst>
  </p:cSld>
  <p:clrMapOvr>
    <a:masterClrMapping/>
  </p:clrMapOvr>
  <mc:AlternateContent xmlns:mc="http://schemas.openxmlformats.org/markup-compatibility/2006" xmlns:p14="http://schemas.microsoft.com/office/powerpoint/2010/main">
    <mc:Choice Requires="p14">
      <p:transition spd="slow" p14:dur="2000" advTm="19382"/>
    </mc:Choice>
    <mc:Fallback xmlns="">
      <p:transition spd="slow" advTm="193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830997"/>
          </a:xfrm>
          <a:prstGeom prst="rect">
            <a:avLst/>
          </a:prstGeom>
          <a:noFill/>
          <a:ln>
            <a:noFill/>
            <a:prstDash val="dash"/>
          </a:ln>
        </p:spPr>
        <p:txBody>
          <a:bodyPr wrap="square" rtlCol="0">
            <a:spAutoFit/>
          </a:bodyPr>
          <a:lstStyle/>
          <a:p>
            <a:pPr algn="ctr"/>
            <a:r>
              <a:rPr lang="en-GB" sz="4800" dirty="0">
                <a:solidFill>
                  <a:schemeClr val="bg1"/>
                </a:solidFill>
              </a:rPr>
              <a:t>Get reading!</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Rectangle 1"/>
          <p:cNvSpPr/>
          <p:nvPr/>
        </p:nvSpPr>
        <p:spPr>
          <a:xfrm>
            <a:off x="2284503" y="1496862"/>
            <a:ext cx="8808487" cy="3416320"/>
          </a:xfrm>
          <a:prstGeom prst="rect">
            <a:avLst/>
          </a:prstGeom>
        </p:spPr>
        <p:txBody>
          <a:bodyPr wrap="square">
            <a:spAutoFit/>
          </a:bodyPr>
          <a:lstStyle/>
          <a:p>
            <a:pPr marL="285750" indent="-285750">
              <a:buFont typeface="Wingdings" panose="05000000000000000000" pitchFamily="2" charset="2"/>
              <a:buChar char="ü"/>
            </a:pPr>
            <a:r>
              <a:rPr lang="en-GB" dirty="0">
                <a:solidFill>
                  <a:schemeClr val="bg1"/>
                </a:solidFill>
              </a:rPr>
              <a:t>Many universities put their reading lists online weeks before their courses begin or will send you information about reading which may be useful preparation. </a:t>
            </a: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We have also provided a PIXL6 resource that will support with this featuring useful things to read/do to prepare for a variety of courses. </a:t>
            </a:r>
            <a:r>
              <a:rPr lang="en-GB" dirty="0">
                <a:solidFill>
                  <a:schemeClr val="bg1"/>
                </a:solidFill>
                <a:hlinkClick r:id="rId4" action="ppaction://hlinkfile"/>
              </a:rPr>
              <a:t>Year 13 - Supporting Your Progression to University Booklet.docx</a:t>
            </a:r>
            <a:endParaRPr lang="en-GB" dirty="0">
              <a:solidFill>
                <a:schemeClr val="bg1"/>
              </a:solidFill>
            </a:endParaRP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Reading can give you useful insight into what to expect in relation to your course content and can increase your confidence before attending your first classes.</a:t>
            </a: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 You don’t need to buy or read everything, some reading is better than none!</a:t>
            </a:r>
          </a:p>
          <a:p>
            <a:endParaRPr lang="en-GB" dirty="0">
              <a:solidFill>
                <a:schemeClr val="bg1"/>
              </a:solidFill>
            </a:endParaRPr>
          </a:p>
        </p:txBody>
      </p:sp>
      <p:pic>
        <p:nvPicPr>
          <p:cNvPr id="4" name="Picture 3"/>
          <p:cNvPicPr>
            <a:picLocks noChangeAspect="1"/>
          </p:cNvPicPr>
          <p:nvPr/>
        </p:nvPicPr>
        <p:blipFill>
          <a:blip r:embed="rId5"/>
          <a:stretch>
            <a:fillRect/>
          </a:stretch>
        </p:blipFill>
        <p:spPr>
          <a:xfrm>
            <a:off x="8828126" y="4531177"/>
            <a:ext cx="2242583" cy="1495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81027754"/>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885930" y="718693"/>
            <a:ext cx="8768464" cy="707886"/>
          </a:xfrm>
          <a:prstGeom prst="rect">
            <a:avLst/>
          </a:prstGeom>
          <a:noFill/>
          <a:ln>
            <a:noFill/>
            <a:prstDash val="dash"/>
          </a:ln>
        </p:spPr>
        <p:txBody>
          <a:bodyPr wrap="square" rtlCol="0">
            <a:spAutoFit/>
          </a:bodyPr>
          <a:lstStyle/>
          <a:p>
            <a:pPr algn="ctr"/>
            <a:r>
              <a:rPr lang="en-GB" sz="4000" dirty="0">
                <a:solidFill>
                  <a:schemeClr val="bg1"/>
                </a:solidFill>
              </a:rPr>
              <a:t>Things our previous students have said…</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Rectangle 1"/>
          <p:cNvSpPr/>
          <p:nvPr/>
        </p:nvSpPr>
        <p:spPr>
          <a:xfrm>
            <a:off x="1784983" y="1995134"/>
            <a:ext cx="9305089" cy="3170099"/>
          </a:xfrm>
          <a:prstGeom prst="rect">
            <a:avLst/>
          </a:prstGeom>
          <a:solidFill>
            <a:srgbClr val="7030A0"/>
          </a:solidFill>
          <a:ln w="19050">
            <a:solidFill>
              <a:schemeClr val="bg1"/>
            </a:solidFill>
          </a:ln>
        </p:spPr>
        <p:txBody>
          <a:bodyPr wrap="square">
            <a:spAutoFit/>
          </a:bodyPr>
          <a:lstStyle/>
          <a:p>
            <a:pPr algn="ctr"/>
            <a:r>
              <a:rPr lang="en-GB" sz="1600" b="1" i="1" dirty="0">
                <a:solidFill>
                  <a:schemeClr val="bg1"/>
                </a:solidFill>
                <a:latin typeface="Segoe UI" panose="020B0502040204020203" pitchFamily="34" charset="0"/>
              </a:rPr>
              <a:t>‘I’ve moved into my university halls (been 2 weeks thus far), at first it was difficult to adjust what with being in a new city and not knowing anyone but things are much better now.’</a:t>
            </a:r>
          </a:p>
          <a:p>
            <a:pPr algn="ctr"/>
            <a:br>
              <a:rPr lang="en-GB" sz="1600" b="1" i="1" dirty="0">
                <a:solidFill>
                  <a:schemeClr val="bg1"/>
                </a:solidFill>
              </a:rPr>
            </a:br>
            <a:r>
              <a:rPr lang="en-GB" sz="1600" b="1" i="1" dirty="0">
                <a:solidFill>
                  <a:schemeClr val="bg1"/>
                </a:solidFill>
              </a:rPr>
              <a:t>‘</a:t>
            </a:r>
            <a:r>
              <a:rPr lang="en-GB" sz="1600" b="1" i="1" dirty="0">
                <a:solidFill>
                  <a:schemeClr val="bg1"/>
                </a:solidFill>
                <a:latin typeface="Segoe UI" panose="020B0502040204020203" pitchFamily="34" charset="0"/>
              </a:rPr>
              <a:t>I’ve settled in and know all my flatmates and know the majority of places now.’</a:t>
            </a:r>
          </a:p>
          <a:p>
            <a:pPr algn="ctr"/>
            <a:br>
              <a:rPr lang="en-GB" sz="1600" b="1" i="1" dirty="0">
                <a:solidFill>
                  <a:schemeClr val="bg1"/>
                </a:solidFill>
              </a:rPr>
            </a:br>
            <a:r>
              <a:rPr lang="en-GB" sz="1600" b="1" i="1" dirty="0">
                <a:solidFill>
                  <a:schemeClr val="bg1"/>
                </a:solidFill>
              </a:rPr>
              <a:t>‘</a:t>
            </a:r>
            <a:r>
              <a:rPr lang="en-GB" sz="1600" b="1" i="1" dirty="0">
                <a:solidFill>
                  <a:schemeClr val="bg1"/>
                </a:solidFill>
                <a:latin typeface="Segoe UI" panose="020B0502040204020203" pitchFamily="34" charset="0"/>
              </a:rPr>
              <a:t>I am enjoying my course so far but there’s so much reading to do it’s a little scary. It was also surprisingly easy to make friends with people, which I didn’t expect but was a nice surprise.’</a:t>
            </a:r>
          </a:p>
          <a:p>
            <a:pPr algn="ctr"/>
            <a:endParaRPr lang="en-GB" sz="1600" b="1" i="1" dirty="0">
              <a:solidFill>
                <a:schemeClr val="bg1"/>
              </a:solidFill>
              <a:latin typeface="Segoe UI" panose="020B0502040204020203" pitchFamily="34" charset="0"/>
            </a:endParaRPr>
          </a:p>
          <a:p>
            <a:pPr algn="ctr" fontAlgn="base"/>
            <a:r>
              <a:rPr lang="en-GB" sz="1600" b="1" i="1" dirty="0">
                <a:solidFill>
                  <a:schemeClr val="bg1"/>
                </a:solidFill>
                <a:latin typeface="Segoe UI" panose="020B0502040204020203" pitchFamily="34" charset="0"/>
              </a:rPr>
              <a:t>‘Living independently is ok. It’s hard at first but it’s ok now I’ve adjusted. I have a list of societies I am looking into joining, I remember you saying this is something we should all do!’</a:t>
            </a:r>
          </a:p>
          <a:p>
            <a:pPr algn="ctr" fontAlgn="base"/>
            <a:endParaRPr lang="en-GB" sz="1200" b="1" i="1" dirty="0">
              <a:solidFill>
                <a:schemeClr val="bg1"/>
              </a:solidFill>
              <a:latin typeface="Segoe UI" panose="020B0502040204020203" pitchFamily="34" charset="0"/>
            </a:endParaRPr>
          </a:p>
          <a:p>
            <a:pPr algn="ctr" fontAlgn="base"/>
            <a:br>
              <a:rPr lang="en-GB" sz="1400" dirty="0">
                <a:solidFill>
                  <a:schemeClr val="bg1"/>
                </a:solidFill>
              </a:rPr>
            </a:br>
            <a:endParaRPr lang="en-GB" sz="1400" dirty="0">
              <a:solidFill>
                <a:schemeClr val="bg1"/>
              </a:solidFill>
            </a:endParaRPr>
          </a:p>
        </p:txBody>
      </p:sp>
    </p:spTree>
    <p:custDataLst>
      <p:tags r:id="rId1"/>
    </p:custDataLst>
    <p:extLst>
      <p:ext uri="{BB962C8B-B14F-4D97-AF65-F5344CB8AC3E}">
        <p14:creationId xmlns:p14="http://schemas.microsoft.com/office/powerpoint/2010/main" val="1069834407"/>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885930" y="718693"/>
            <a:ext cx="8768464" cy="707886"/>
          </a:xfrm>
          <a:prstGeom prst="rect">
            <a:avLst/>
          </a:prstGeom>
          <a:noFill/>
          <a:ln>
            <a:noFill/>
            <a:prstDash val="dash"/>
          </a:ln>
        </p:spPr>
        <p:txBody>
          <a:bodyPr wrap="square" rtlCol="0">
            <a:spAutoFit/>
          </a:bodyPr>
          <a:lstStyle/>
          <a:p>
            <a:pPr algn="ctr"/>
            <a:r>
              <a:rPr lang="en-GB" sz="4000" dirty="0">
                <a:solidFill>
                  <a:schemeClr val="bg1"/>
                </a:solidFill>
              </a:rPr>
              <a:t>Things our previous students have said…</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Rectangle 1"/>
          <p:cNvSpPr/>
          <p:nvPr/>
        </p:nvSpPr>
        <p:spPr>
          <a:xfrm>
            <a:off x="1784983" y="1995134"/>
            <a:ext cx="9305089" cy="2308324"/>
          </a:xfrm>
          <a:prstGeom prst="rect">
            <a:avLst/>
          </a:prstGeom>
          <a:solidFill>
            <a:srgbClr val="7030A0"/>
          </a:solidFill>
          <a:ln w="19050">
            <a:solidFill>
              <a:schemeClr val="bg1"/>
            </a:solidFill>
          </a:ln>
        </p:spPr>
        <p:txBody>
          <a:bodyPr wrap="square">
            <a:spAutoFit/>
          </a:bodyPr>
          <a:lstStyle/>
          <a:p>
            <a:pPr algn="ctr" fontAlgn="base"/>
            <a:r>
              <a:rPr lang="en-GB" sz="1600" b="1" i="1" dirty="0">
                <a:solidFill>
                  <a:schemeClr val="bg1"/>
                </a:solidFill>
                <a:latin typeface="Segoe UI" panose="020B0502040204020203" pitchFamily="34" charset="0"/>
              </a:rPr>
              <a:t>‘At first I forgot to get mugs, plates, forks etc. because I thought I wouldn’t need to seeing as am in catered accommodation! I’ve been shopping now!’</a:t>
            </a:r>
          </a:p>
          <a:p>
            <a:pPr algn="ctr" fontAlgn="base"/>
            <a:endParaRPr lang="en-GB" sz="1600" b="1" i="1" dirty="0">
              <a:solidFill>
                <a:schemeClr val="bg1"/>
              </a:solidFill>
              <a:latin typeface="Segoe UI" panose="020B0502040204020203" pitchFamily="34" charset="0"/>
            </a:endParaRPr>
          </a:p>
          <a:p>
            <a:pPr algn="ctr" fontAlgn="base"/>
            <a:r>
              <a:rPr lang="en-GB" sz="1600" b="1" i="1" dirty="0">
                <a:solidFill>
                  <a:schemeClr val="bg1"/>
                </a:solidFill>
                <a:latin typeface="Segoe UI" panose="020B0502040204020203" pitchFamily="34" charset="0"/>
              </a:rPr>
              <a:t>‘I also forgot about grocery shopping but am on top of that too now, you forget things like that because usually they’re readily available at home.’</a:t>
            </a:r>
          </a:p>
          <a:p>
            <a:pPr algn="ctr" fontAlgn="base"/>
            <a:endParaRPr lang="en-GB" sz="1600" b="1" i="1" dirty="0">
              <a:solidFill>
                <a:schemeClr val="bg1"/>
              </a:solidFill>
              <a:latin typeface="Segoe UI" panose="020B0502040204020203" pitchFamily="34" charset="0"/>
            </a:endParaRPr>
          </a:p>
          <a:p>
            <a:pPr algn="ctr" fontAlgn="base"/>
            <a:r>
              <a:rPr lang="en-GB" sz="1600" b="1" i="1" dirty="0">
                <a:solidFill>
                  <a:schemeClr val="bg1"/>
                </a:solidFill>
                <a:latin typeface="Segoe UI" panose="020B0502040204020203" pitchFamily="34" charset="0"/>
              </a:rPr>
              <a:t>‘I think I might need one more week to be completely adjusted but it’s going ok!’</a:t>
            </a:r>
            <a:endParaRPr lang="en-GB" sz="1200" b="1" i="1" dirty="0">
              <a:solidFill>
                <a:schemeClr val="bg1"/>
              </a:solidFill>
              <a:latin typeface="Segoe UI" panose="020B0502040204020203" pitchFamily="34" charset="0"/>
            </a:endParaRPr>
          </a:p>
          <a:p>
            <a:pPr algn="ctr" fontAlgn="base"/>
            <a:br>
              <a:rPr lang="en-GB" sz="1400" dirty="0">
                <a:solidFill>
                  <a:schemeClr val="bg1"/>
                </a:solidFill>
              </a:rPr>
            </a:br>
            <a:endParaRPr lang="en-GB" sz="1400" dirty="0">
              <a:solidFill>
                <a:schemeClr val="bg1"/>
              </a:solidFill>
            </a:endParaRPr>
          </a:p>
        </p:txBody>
      </p:sp>
    </p:spTree>
    <p:custDataLst>
      <p:tags r:id="rId1"/>
    </p:custDataLst>
    <p:extLst>
      <p:ext uri="{BB962C8B-B14F-4D97-AF65-F5344CB8AC3E}">
        <p14:creationId xmlns:p14="http://schemas.microsoft.com/office/powerpoint/2010/main" val="180546503"/>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440" y="80664"/>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831934" y="186077"/>
            <a:ext cx="8768464" cy="707886"/>
          </a:xfrm>
          <a:prstGeom prst="rect">
            <a:avLst/>
          </a:prstGeom>
          <a:noFill/>
          <a:ln>
            <a:noFill/>
            <a:prstDash val="dash"/>
          </a:ln>
        </p:spPr>
        <p:txBody>
          <a:bodyPr wrap="square" rtlCol="0">
            <a:spAutoFit/>
          </a:bodyPr>
          <a:lstStyle/>
          <a:p>
            <a:pPr algn="ctr"/>
            <a:r>
              <a:rPr lang="en-GB" sz="4000" dirty="0">
                <a:solidFill>
                  <a:schemeClr val="bg1"/>
                </a:solidFill>
              </a:rPr>
              <a:t>Things our previous students have said…</a:t>
            </a:r>
          </a:p>
        </p:txBody>
      </p:sp>
      <p:sp>
        <p:nvSpPr>
          <p:cNvPr id="5" name="TextBox 4"/>
          <p:cNvSpPr txBox="1"/>
          <p:nvPr/>
        </p:nvSpPr>
        <p:spPr>
          <a:xfrm>
            <a:off x="1357123" y="466590"/>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Rectangle 1"/>
          <p:cNvSpPr/>
          <p:nvPr/>
        </p:nvSpPr>
        <p:spPr>
          <a:xfrm>
            <a:off x="1192471" y="1183959"/>
            <a:ext cx="10430029" cy="3970318"/>
          </a:xfrm>
          <a:prstGeom prst="rect">
            <a:avLst/>
          </a:prstGeom>
          <a:solidFill>
            <a:srgbClr val="7030A0"/>
          </a:solidFill>
          <a:ln w="19050">
            <a:solidFill>
              <a:schemeClr val="bg1"/>
            </a:solidFill>
          </a:ln>
        </p:spPr>
        <p:txBody>
          <a:bodyPr wrap="square">
            <a:spAutoFit/>
          </a:bodyPr>
          <a:lstStyle/>
          <a:p>
            <a:pPr algn="ctr" fontAlgn="base"/>
            <a:r>
              <a:rPr lang="en-GB" sz="1400" b="1" i="1" dirty="0">
                <a:solidFill>
                  <a:schemeClr val="bg1"/>
                </a:solidFill>
              </a:rPr>
              <a:t>‘I know it's a bit of a random email, but I felt like it deserved to be sent. Whilst being at Sixth Form I really did not know if continuing my education was going to be something I enjoyed or even wanted to do, it was just something I did to fill my time and give my life some sort of routine, but now that I'm three days away from completing my first year at </a:t>
            </a:r>
            <a:r>
              <a:rPr lang="en-GB" sz="1400" b="1" i="1" dirty="0" err="1">
                <a:solidFill>
                  <a:schemeClr val="bg1"/>
                </a:solidFill>
              </a:rPr>
              <a:t>uni</a:t>
            </a:r>
            <a:r>
              <a:rPr lang="en-GB" sz="1400" b="1" i="1" dirty="0">
                <a:solidFill>
                  <a:schemeClr val="bg1"/>
                </a:solidFill>
              </a:rPr>
              <a:t> and should hopefully come out with a 2:1 if not, a first :) it made me realise that the help and support I received at Sixth Form was a huge one and it's probably the only reason I decided to go and even apply to university. I wouldn't have ended up at the University of Lincoln and meeting all the wonderful people I've met and gone on to do fun and worthwhile things this year if it wasn't for the fact that you pointed out it was good for technology or studying computer science, so I mainly just wanted to thank you for that.</a:t>
            </a:r>
          </a:p>
          <a:p>
            <a:pPr algn="ctr" fontAlgn="base"/>
            <a:endParaRPr lang="en-GB" sz="1400" b="1" i="1" dirty="0">
              <a:solidFill>
                <a:schemeClr val="bg1"/>
              </a:solidFill>
            </a:endParaRPr>
          </a:p>
          <a:p>
            <a:pPr algn="ctr" fontAlgn="base"/>
            <a:r>
              <a:rPr lang="en-GB" sz="1400" b="1" i="1" dirty="0">
                <a:solidFill>
                  <a:schemeClr val="bg1"/>
                </a:solidFill>
              </a:rPr>
              <a:t>I also wanted to thank all my teachers for all the help they gave me, I may not have realised it straight away at the time, but I sure do appreciate it all, from all the extra help in the half term, to getting my emails replied not soon after I sent them, even if it was stupidly late at night. </a:t>
            </a:r>
            <a:br>
              <a:rPr lang="en-GB" sz="1400" b="1" i="1" dirty="0">
                <a:solidFill>
                  <a:schemeClr val="bg1"/>
                </a:solidFill>
              </a:rPr>
            </a:br>
            <a:endParaRPr lang="en-GB" sz="1400" b="1" i="1" dirty="0">
              <a:solidFill>
                <a:schemeClr val="bg1"/>
              </a:solidFill>
            </a:endParaRPr>
          </a:p>
          <a:p>
            <a:pPr algn="ctr" fontAlgn="base"/>
            <a:r>
              <a:rPr lang="en-GB" sz="1400" b="1" i="1" dirty="0">
                <a:solidFill>
                  <a:schemeClr val="bg1"/>
                </a:solidFill>
              </a:rPr>
              <a:t>The point of this email is mainly to just say thank you, and my other A-Level teachers and mainly for that bit of normality and stability that being at Sixth Form brought to my life. I feel like it is something that goes by under appreciated and it's only when you look back on things that you realise. To say I was someone who originally didn’t like education, I love it now that I'm at university. I can only hope the current A-level students appreciate Sixth Form as much as I do, even if I did sometimes get kicked off the common room sofas ha </a:t>
            </a:r>
            <a:r>
              <a:rPr lang="en-GB" sz="1400" b="1" i="1" dirty="0" err="1">
                <a:solidFill>
                  <a:schemeClr val="bg1"/>
                </a:solidFill>
              </a:rPr>
              <a:t>ha</a:t>
            </a:r>
            <a:r>
              <a:rPr lang="en-GB" sz="1400" b="1" i="1" dirty="0">
                <a:solidFill>
                  <a:schemeClr val="bg1"/>
                </a:solidFill>
              </a:rPr>
              <a:t>!’</a:t>
            </a:r>
          </a:p>
          <a:p>
            <a:pPr algn="ctr" fontAlgn="base"/>
            <a:br>
              <a:rPr lang="en-GB" sz="1400" dirty="0">
                <a:solidFill>
                  <a:schemeClr val="bg1"/>
                </a:solidFill>
              </a:rPr>
            </a:br>
            <a:endParaRPr lang="en-GB" sz="1400" dirty="0">
              <a:solidFill>
                <a:schemeClr val="bg1"/>
              </a:solidFill>
            </a:endParaRPr>
          </a:p>
        </p:txBody>
      </p:sp>
    </p:spTree>
    <p:custDataLst>
      <p:tags r:id="rId1"/>
    </p:custDataLst>
    <p:extLst>
      <p:ext uri="{BB962C8B-B14F-4D97-AF65-F5344CB8AC3E}">
        <p14:creationId xmlns:p14="http://schemas.microsoft.com/office/powerpoint/2010/main" val="3048483480"/>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440" y="80664"/>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766976" y="606053"/>
            <a:ext cx="8768464" cy="707886"/>
          </a:xfrm>
          <a:prstGeom prst="rect">
            <a:avLst/>
          </a:prstGeom>
          <a:noFill/>
          <a:ln>
            <a:noFill/>
            <a:prstDash val="dash"/>
          </a:ln>
        </p:spPr>
        <p:txBody>
          <a:bodyPr wrap="square" rtlCol="0">
            <a:spAutoFit/>
          </a:bodyPr>
          <a:lstStyle/>
          <a:p>
            <a:pPr algn="ctr"/>
            <a:r>
              <a:rPr lang="en-GB" sz="4000" dirty="0">
                <a:solidFill>
                  <a:schemeClr val="bg1"/>
                </a:solidFill>
              </a:rPr>
              <a:t>Challenges – get involved!</a:t>
            </a:r>
          </a:p>
        </p:txBody>
      </p:sp>
      <p:sp>
        <p:nvSpPr>
          <p:cNvPr id="49" name="Rectangle 48"/>
          <p:cNvSpPr/>
          <p:nvPr/>
        </p:nvSpPr>
        <p:spPr>
          <a:xfrm>
            <a:off x="1971343" y="1735358"/>
            <a:ext cx="8808487" cy="2862322"/>
          </a:xfrm>
          <a:prstGeom prst="rect">
            <a:avLst/>
          </a:prstGeom>
        </p:spPr>
        <p:txBody>
          <a:bodyPr wrap="square">
            <a:spAutoFit/>
          </a:bodyPr>
          <a:lstStyle/>
          <a:p>
            <a:pPr marL="285750" indent="-285750">
              <a:buFont typeface="Wingdings" panose="05000000000000000000" pitchFamily="2" charset="2"/>
              <a:buChar char="ü"/>
            </a:pPr>
            <a:r>
              <a:rPr lang="en-GB" dirty="0">
                <a:solidFill>
                  <a:schemeClr val="bg1"/>
                </a:solidFill>
              </a:rPr>
              <a:t>Cook a budget friendly university meal and send us a picture in Teams!</a:t>
            </a:r>
          </a:p>
          <a:p>
            <a:pPr marL="285750" indent="-285750">
              <a:buFont typeface="Wingdings" panose="05000000000000000000" pitchFamily="2" charset="2"/>
              <a:buChar char="ü"/>
            </a:pPr>
            <a:r>
              <a:rPr lang="en-GB" dirty="0">
                <a:solidFill>
                  <a:schemeClr val="bg1"/>
                </a:solidFill>
              </a:rPr>
              <a:t>Come up with a spreadsheet/layout for budgeting</a:t>
            </a:r>
          </a:p>
          <a:p>
            <a:pPr marL="285750" indent="-285750">
              <a:buFont typeface="Wingdings" panose="05000000000000000000" pitchFamily="2" charset="2"/>
              <a:buChar char="ü"/>
            </a:pPr>
            <a:r>
              <a:rPr lang="en-GB" dirty="0">
                <a:solidFill>
                  <a:schemeClr val="bg1"/>
                </a:solidFill>
              </a:rPr>
              <a:t>Let us know about 1-3 societies you have looked up at university</a:t>
            </a:r>
          </a:p>
          <a:p>
            <a:pPr marL="285750" indent="-285750">
              <a:buFont typeface="Wingdings" panose="05000000000000000000" pitchFamily="2" charset="2"/>
              <a:buChar char="ü"/>
            </a:pPr>
            <a:r>
              <a:rPr lang="en-GB" dirty="0">
                <a:solidFill>
                  <a:schemeClr val="bg1"/>
                </a:solidFill>
              </a:rPr>
              <a:t>Add a sentence or two about why this society appeals to you!</a:t>
            </a:r>
          </a:p>
          <a:p>
            <a:pPr marL="285750" indent="-285750">
              <a:buFont typeface="Wingdings" panose="05000000000000000000" pitchFamily="2" charset="2"/>
              <a:buChar char="ü"/>
            </a:pPr>
            <a:r>
              <a:rPr lang="en-GB" dirty="0">
                <a:solidFill>
                  <a:schemeClr val="bg1"/>
                </a:solidFill>
              </a:rPr>
              <a:t>Find out some fun facts about your university:</a:t>
            </a:r>
          </a:p>
          <a:p>
            <a:pPr marL="800100" lvl="1" indent="-342900">
              <a:buFont typeface="+mj-lt"/>
              <a:buAutoNum type="alphaLcPeriod"/>
            </a:pPr>
            <a:r>
              <a:rPr lang="en-GB" dirty="0">
                <a:solidFill>
                  <a:schemeClr val="bg1"/>
                </a:solidFill>
              </a:rPr>
              <a:t>Have celebrities studied there?</a:t>
            </a:r>
          </a:p>
          <a:p>
            <a:pPr marL="800100" lvl="1" indent="-342900">
              <a:buFont typeface="+mj-lt"/>
              <a:buAutoNum type="alphaLcPeriod"/>
            </a:pPr>
            <a:r>
              <a:rPr lang="en-GB" dirty="0">
                <a:solidFill>
                  <a:schemeClr val="bg1"/>
                </a:solidFill>
              </a:rPr>
              <a:t>What unique information can you find about the university – Historical information? Does it host any well known annual events such as Sport or Music? Has the campus been used in any films or music videos?</a:t>
            </a:r>
          </a:p>
          <a:p>
            <a:pPr marL="285750" indent="-285750">
              <a:buFont typeface="Wingdings" panose="05000000000000000000" pitchFamily="2" charset="2"/>
              <a:buChar char="ü"/>
            </a:pPr>
            <a:endParaRPr lang="en-GB" dirty="0">
              <a:solidFill>
                <a:schemeClr val="bg1"/>
              </a:solidFill>
            </a:endParaRPr>
          </a:p>
        </p:txBody>
      </p:sp>
      <p:pic>
        <p:nvPicPr>
          <p:cNvPr id="1026" name="Picture 2" descr="https://images.immediate.co.uk/production/volatile/sites/2/2016/10/25220.jpg?quality=90&amp;resize=620%2C4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319" y="4451771"/>
            <a:ext cx="1800267" cy="1199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p:cNvPicPr>
            <a:picLocks noChangeAspect="1"/>
          </p:cNvPicPr>
          <p:nvPr/>
        </p:nvPicPr>
        <p:blipFill>
          <a:blip r:embed="rId5"/>
          <a:stretch>
            <a:fillRect/>
          </a:stretch>
        </p:blipFill>
        <p:spPr>
          <a:xfrm>
            <a:off x="8907772" y="4179212"/>
            <a:ext cx="2567038" cy="1761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450514176"/>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707886"/>
          </a:xfrm>
          <a:prstGeom prst="rect">
            <a:avLst/>
          </a:prstGeom>
          <a:noFill/>
          <a:ln>
            <a:noFill/>
            <a:prstDash val="dash"/>
          </a:ln>
        </p:spPr>
        <p:txBody>
          <a:bodyPr wrap="square" rtlCol="0">
            <a:spAutoFit/>
          </a:bodyPr>
          <a:lstStyle/>
          <a:p>
            <a:pPr algn="ctr"/>
            <a:r>
              <a:rPr lang="en-GB" sz="4000" dirty="0">
                <a:solidFill>
                  <a:schemeClr val="bg1"/>
                </a:solidFill>
              </a:rPr>
              <a:t>What to take with you if you’re moving </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6" name="TextBox 5"/>
          <p:cNvSpPr txBox="1"/>
          <p:nvPr/>
        </p:nvSpPr>
        <p:spPr>
          <a:xfrm>
            <a:off x="8215963" y="5138152"/>
            <a:ext cx="3022448" cy="369332"/>
          </a:xfrm>
          <a:prstGeom prst="rect">
            <a:avLst/>
          </a:prstGeom>
          <a:solidFill>
            <a:schemeClr val="accent2"/>
          </a:solidFill>
        </p:spPr>
        <p:txBody>
          <a:bodyPr wrap="square" rtlCol="0">
            <a:spAutoFit/>
          </a:bodyPr>
          <a:lstStyle/>
          <a:p>
            <a:pPr algn="ctr"/>
            <a:r>
              <a:rPr lang="en-GB" dirty="0">
                <a:solidFill>
                  <a:schemeClr val="bg1"/>
                </a:solidFill>
                <a:hlinkClick r:id="rId4"/>
              </a:rPr>
              <a:t>Save the student</a:t>
            </a:r>
            <a:endParaRPr lang="en-GB" dirty="0">
              <a:solidFill>
                <a:schemeClr val="bg1"/>
              </a:solidFill>
            </a:endParaRPr>
          </a:p>
        </p:txBody>
      </p:sp>
      <p:pic>
        <p:nvPicPr>
          <p:cNvPr id="2" name="Picture 1"/>
          <p:cNvPicPr>
            <a:picLocks noChangeAspect="1"/>
          </p:cNvPicPr>
          <p:nvPr/>
        </p:nvPicPr>
        <p:blipFill>
          <a:blip r:embed="rId5"/>
          <a:stretch>
            <a:fillRect/>
          </a:stretch>
        </p:blipFill>
        <p:spPr>
          <a:xfrm>
            <a:off x="7868434" y="3057953"/>
            <a:ext cx="3442179" cy="1810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792200" y="1732837"/>
            <a:ext cx="8370766" cy="3416320"/>
          </a:xfrm>
          <a:prstGeom prst="rect">
            <a:avLst/>
          </a:prstGeom>
          <a:noFill/>
        </p:spPr>
        <p:txBody>
          <a:bodyPr wrap="square" rtlCol="0">
            <a:spAutoFit/>
          </a:bodyPr>
          <a:lstStyle/>
          <a:p>
            <a:pPr algn="ctr"/>
            <a:r>
              <a:rPr lang="en-GB" dirty="0">
                <a:solidFill>
                  <a:schemeClr val="bg1"/>
                </a:solidFill>
              </a:rPr>
              <a:t>If you visit the ‘save the student’ website link, you will see lots of great advice on what to take with you to university.</a:t>
            </a:r>
          </a:p>
          <a:p>
            <a:pPr algn="ctr"/>
            <a:r>
              <a:rPr lang="en-GB" dirty="0">
                <a:solidFill>
                  <a:schemeClr val="bg1"/>
                </a:solidFill>
              </a:rPr>
              <a:t> Each category listed below is broken down further so you have a comprehensive list:</a:t>
            </a:r>
          </a:p>
          <a:p>
            <a:endParaRPr lang="en-GB" dirty="0">
              <a:solidFill>
                <a:schemeClr val="bg1"/>
              </a:solidFill>
            </a:endParaRPr>
          </a:p>
          <a:p>
            <a:pPr algn="ctr"/>
            <a:r>
              <a:rPr lang="en-GB" b="1" dirty="0">
                <a:solidFill>
                  <a:schemeClr val="bg1"/>
                </a:solidFill>
              </a:rPr>
              <a:t>Important documents</a:t>
            </a:r>
          </a:p>
          <a:p>
            <a:pPr algn="ctr"/>
            <a:r>
              <a:rPr lang="en-GB" b="1" dirty="0">
                <a:solidFill>
                  <a:schemeClr val="bg1"/>
                </a:solidFill>
              </a:rPr>
              <a:t>Electricals</a:t>
            </a:r>
          </a:p>
          <a:p>
            <a:pPr algn="ctr"/>
            <a:r>
              <a:rPr lang="en-GB" b="1" dirty="0">
                <a:solidFill>
                  <a:schemeClr val="bg1"/>
                </a:solidFill>
              </a:rPr>
              <a:t>Kitchen utensils</a:t>
            </a:r>
          </a:p>
          <a:p>
            <a:pPr algn="ctr"/>
            <a:r>
              <a:rPr lang="en-GB" b="1" dirty="0">
                <a:solidFill>
                  <a:schemeClr val="bg1"/>
                </a:solidFill>
              </a:rPr>
              <a:t>Bedroom items</a:t>
            </a:r>
          </a:p>
          <a:p>
            <a:pPr algn="ctr"/>
            <a:r>
              <a:rPr lang="en-GB" b="1" dirty="0">
                <a:solidFill>
                  <a:schemeClr val="bg1"/>
                </a:solidFill>
              </a:rPr>
              <a:t>Bathroom products</a:t>
            </a:r>
          </a:p>
          <a:p>
            <a:pPr algn="ctr"/>
            <a:r>
              <a:rPr lang="en-GB" b="1" dirty="0">
                <a:solidFill>
                  <a:schemeClr val="bg1"/>
                </a:solidFill>
              </a:rPr>
              <a:t>Clothing</a:t>
            </a:r>
          </a:p>
          <a:p>
            <a:pPr algn="ctr"/>
            <a:r>
              <a:rPr lang="en-GB" b="1" dirty="0">
                <a:solidFill>
                  <a:schemeClr val="bg1"/>
                </a:solidFill>
              </a:rPr>
              <a:t>Stationery</a:t>
            </a:r>
          </a:p>
          <a:p>
            <a:pPr algn="ctr"/>
            <a:r>
              <a:rPr lang="en-GB" b="1" dirty="0">
                <a:solidFill>
                  <a:schemeClr val="bg1"/>
                </a:solidFill>
              </a:rPr>
              <a:t>Miscellaneous</a:t>
            </a:r>
          </a:p>
        </p:txBody>
      </p:sp>
    </p:spTree>
    <p:custDataLst>
      <p:tags r:id="rId1"/>
    </p:custDataLst>
    <p:extLst>
      <p:ext uri="{BB962C8B-B14F-4D97-AF65-F5344CB8AC3E}">
        <p14:creationId xmlns:p14="http://schemas.microsoft.com/office/powerpoint/2010/main" val="2240199752"/>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1569660"/>
          </a:xfrm>
          <a:prstGeom prst="rect">
            <a:avLst/>
          </a:prstGeom>
          <a:noFill/>
          <a:ln>
            <a:noFill/>
            <a:prstDash val="dash"/>
          </a:ln>
        </p:spPr>
        <p:txBody>
          <a:bodyPr wrap="square" rtlCol="0">
            <a:spAutoFit/>
          </a:bodyPr>
          <a:lstStyle/>
          <a:p>
            <a:pPr algn="ctr"/>
            <a:r>
              <a:rPr lang="en-GB" sz="4800" dirty="0">
                <a:solidFill>
                  <a:schemeClr val="bg1"/>
                </a:solidFill>
              </a:rPr>
              <a:t>But remember… you are not moving to the moon!</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pic>
        <p:nvPicPr>
          <p:cNvPr id="7" name="Picture 6"/>
          <p:cNvPicPr>
            <a:picLocks noChangeAspect="1"/>
          </p:cNvPicPr>
          <p:nvPr/>
        </p:nvPicPr>
        <p:blipFill>
          <a:blip r:embed="rId4"/>
          <a:stretch>
            <a:fillRect/>
          </a:stretch>
        </p:blipFill>
        <p:spPr>
          <a:xfrm>
            <a:off x="4705354" y="2504249"/>
            <a:ext cx="3024715" cy="2547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763079383"/>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830997"/>
          </a:xfrm>
          <a:prstGeom prst="rect">
            <a:avLst/>
          </a:prstGeom>
          <a:noFill/>
          <a:ln>
            <a:noFill/>
            <a:prstDash val="dash"/>
          </a:ln>
        </p:spPr>
        <p:txBody>
          <a:bodyPr wrap="square" rtlCol="0">
            <a:spAutoFit/>
          </a:bodyPr>
          <a:lstStyle/>
          <a:p>
            <a:pPr algn="ctr"/>
            <a:r>
              <a:rPr lang="en-GB" sz="4800" dirty="0">
                <a:solidFill>
                  <a:schemeClr val="bg1"/>
                </a:solidFill>
              </a:rPr>
              <a:t>Get to know the local area</a:t>
            </a:r>
          </a:p>
        </p:txBody>
      </p:sp>
      <p:sp>
        <p:nvSpPr>
          <p:cNvPr id="5" name="TextBox 4"/>
          <p:cNvSpPr txBox="1"/>
          <p:nvPr/>
        </p:nvSpPr>
        <p:spPr>
          <a:xfrm>
            <a:off x="1362063" y="929496"/>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TextBox 1"/>
          <p:cNvSpPr txBox="1"/>
          <p:nvPr/>
        </p:nvSpPr>
        <p:spPr>
          <a:xfrm>
            <a:off x="2146121" y="1883627"/>
            <a:ext cx="9443025" cy="3293209"/>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solidFill>
                  <a:schemeClr val="bg1"/>
                </a:solidFill>
              </a:rPr>
              <a:t>If you are moving to a new area, or even into student halls here in Nottingham, it is good to familiarise yourself with the local area. </a:t>
            </a:r>
          </a:p>
          <a:p>
            <a:pPr marL="285750" indent="-285750">
              <a:buFont typeface="Wingdings" panose="05000000000000000000" pitchFamily="2" charset="2"/>
              <a:buChar char="ü"/>
            </a:pPr>
            <a:r>
              <a:rPr lang="en-GB" sz="1600" dirty="0">
                <a:solidFill>
                  <a:schemeClr val="bg1"/>
                </a:solidFill>
              </a:rPr>
              <a:t>Even though we are in a lockdown and physical visits aren’t possible, you can still access virtual tours of the university grounds on their websites to get a feel of what they offer. </a:t>
            </a:r>
          </a:p>
          <a:p>
            <a:pPr marL="285750" indent="-285750">
              <a:buFont typeface="Wingdings" panose="05000000000000000000" pitchFamily="2" charset="2"/>
              <a:buChar char="ü"/>
            </a:pPr>
            <a:r>
              <a:rPr lang="en-GB" sz="1600" dirty="0">
                <a:solidFill>
                  <a:schemeClr val="bg1"/>
                </a:solidFill>
              </a:rPr>
              <a:t>Find out the local bus routes, tram or train times so you know how to travel back home. Sometimes students don’t realise how close or far an area is! Could you invest in a bike to cycle from your halls and around campus?</a:t>
            </a:r>
          </a:p>
          <a:p>
            <a:pPr marL="285750" indent="-285750">
              <a:buFont typeface="Wingdings" panose="05000000000000000000" pitchFamily="2" charset="2"/>
              <a:buChar char="ü"/>
            </a:pPr>
            <a:r>
              <a:rPr lang="en-GB" sz="1600" dirty="0">
                <a:solidFill>
                  <a:schemeClr val="bg1"/>
                </a:solidFill>
              </a:rPr>
              <a:t>Where is your local shop or gym? Lots of accommodation offer a gym on site which can be included in your rent costs. </a:t>
            </a:r>
          </a:p>
          <a:p>
            <a:pPr marL="285750" indent="-285750">
              <a:buFont typeface="Wingdings" panose="05000000000000000000" pitchFamily="2" charset="2"/>
              <a:buChar char="ü"/>
            </a:pPr>
            <a:r>
              <a:rPr lang="en-GB" sz="1600" dirty="0">
                <a:solidFill>
                  <a:schemeClr val="bg1"/>
                </a:solidFill>
              </a:rPr>
              <a:t>If you are carrying out placements, where will you need to travel to and how will you get there?</a:t>
            </a:r>
          </a:p>
          <a:p>
            <a:pPr marL="285750" indent="-285750">
              <a:buFont typeface="Wingdings" panose="05000000000000000000" pitchFamily="2" charset="2"/>
              <a:buChar char="ü"/>
            </a:pPr>
            <a:r>
              <a:rPr lang="en-GB" sz="1600" dirty="0">
                <a:solidFill>
                  <a:schemeClr val="bg1"/>
                </a:solidFill>
              </a:rPr>
              <a:t>What does the local area offer? Is there a park nearby or other places of interest you can visit?</a:t>
            </a:r>
          </a:p>
          <a:p>
            <a:pPr marL="285750" indent="-285750">
              <a:buFont typeface="Wingdings" panose="05000000000000000000" pitchFamily="2" charset="2"/>
              <a:buChar char="ü"/>
            </a:pPr>
            <a:r>
              <a:rPr lang="en-GB" sz="1600" b="1" dirty="0">
                <a:solidFill>
                  <a:schemeClr val="bg1"/>
                </a:solidFill>
              </a:rPr>
              <a:t>Remember to stay safe </a:t>
            </a:r>
            <a:r>
              <a:rPr lang="en-GB" sz="1600" dirty="0">
                <a:solidFill>
                  <a:schemeClr val="bg1"/>
                </a:solidFill>
              </a:rPr>
              <a:t>– Try to travel with friends, especially at night time. Lots of universities have 24hour security. Make sure you know the contact details for them in case you need it or contact 999 if you need to. </a:t>
            </a:r>
          </a:p>
        </p:txBody>
      </p:sp>
      <p:pic>
        <p:nvPicPr>
          <p:cNvPr id="2052" name="Picture 4" descr="Nottingham tourist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20" y="353318"/>
            <a:ext cx="1317175" cy="1872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476307377"/>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830997"/>
          </a:xfrm>
          <a:prstGeom prst="rect">
            <a:avLst/>
          </a:prstGeom>
          <a:noFill/>
          <a:ln>
            <a:noFill/>
            <a:prstDash val="dash"/>
          </a:ln>
        </p:spPr>
        <p:txBody>
          <a:bodyPr wrap="square" rtlCol="0">
            <a:spAutoFit/>
          </a:bodyPr>
          <a:lstStyle/>
          <a:p>
            <a:pPr algn="ctr"/>
            <a:r>
              <a:rPr lang="en-GB" sz="4800" dirty="0">
                <a:solidFill>
                  <a:schemeClr val="bg1"/>
                </a:solidFill>
              </a:rPr>
              <a:t>Budgeting</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Rectangle 1"/>
          <p:cNvSpPr/>
          <p:nvPr/>
        </p:nvSpPr>
        <p:spPr>
          <a:xfrm>
            <a:off x="3849151" y="5050863"/>
            <a:ext cx="3966819" cy="369332"/>
          </a:xfrm>
          <a:prstGeom prst="rect">
            <a:avLst/>
          </a:prstGeom>
          <a:solidFill>
            <a:schemeClr val="bg1"/>
          </a:solidFill>
        </p:spPr>
        <p:txBody>
          <a:bodyPr wrap="square">
            <a:spAutoFit/>
          </a:bodyPr>
          <a:lstStyle/>
          <a:p>
            <a:pPr algn="ctr"/>
            <a:r>
              <a:rPr lang="en-GB" dirty="0">
                <a:hlinkClick r:id="rId4"/>
              </a:rPr>
              <a:t>Money Saving Expert</a:t>
            </a:r>
            <a:endParaRPr lang="en-GB" dirty="0"/>
          </a:p>
        </p:txBody>
      </p:sp>
      <p:pic>
        <p:nvPicPr>
          <p:cNvPr id="4" name="Picture 3"/>
          <p:cNvPicPr>
            <a:picLocks noChangeAspect="1"/>
          </p:cNvPicPr>
          <p:nvPr/>
        </p:nvPicPr>
        <p:blipFill>
          <a:blip r:embed="rId5"/>
          <a:stretch>
            <a:fillRect/>
          </a:stretch>
        </p:blipFill>
        <p:spPr>
          <a:xfrm>
            <a:off x="9189292" y="2127946"/>
            <a:ext cx="2220865" cy="2220865"/>
          </a:xfrm>
          <a:prstGeom prst="rect">
            <a:avLst/>
          </a:prstGeom>
        </p:spPr>
      </p:pic>
      <p:sp>
        <p:nvSpPr>
          <p:cNvPr id="6" name="TextBox 5"/>
          <p:cNvSpPr txBox="1"/>
          <p:nvPr/>
        </p:nvSpPr>
        <p:spPr>
          <a:xfrm>
            <a:off x="2208612" y="1382891"/>
            <a:ext cx="6646678" cy="3693319"/>
          </a:xfrm>
          <a:prstGeom prst="rect">
            <a:avLst/>
          </a:prstGeom>
          <a:noFill/>
        </p:spPr>
        <p:txBody>
          <a:bodyPr wrap="square" rtlCol="0">
            <a:spAutoFit/>
          </a:bodyPr>
          <a:lstStyle/>
          <a:p>
            <a:pPr marL="285750" indent="-285750">
              <a:buFont typeface="Wingdings" panose="05000000000000000000" pitchFamily="2" charset="2"/>
              <a:buChar char="ü"/>
            </a:pPr>
            <a:r>
              <a:rPr lang="en-GB" dirty="0">
                <a:solidFill>
                  <a:schemeClr val="bg1"/>
                </a:solidFill>
              </a:rPr>
              <a:t>There is a lot of information online about how to budget including different apps and spreadsheets you can use to track and monitor your spending. </a:t>
            </a: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It can be very exciting having large amounts of money going into you bank account that you may never have had before. It is tempting to spend, spend, spend, but it is essential you are sensible with your money as often it needs to last you for over a term at a time.</a:t>
            </a: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The money saving expert website and the UCAS website have lots of useful tips for you to follow and learn from…check out the links below.</a:t>
            </a:r>
          </a:p>
        </p:txBody>
      </p:sp>
      <p:sp>
        <p:nvSpPr>
          <p:cNvPr id="7" name="Rectangle 6"/>
          <p:cNvSpPr/>
          <p:nvPr/>
        </p:nvSpPr>
        <p:spPr>
          <a:xfrm>
            <a:off x="8943935" y="5005832"/>
            <a:ext cx="2711578" cy="369332"/>
          </a:xfrm>
          <a:prstGeom prst="rect">
            <a:avLst/>
          </a:prstGeom>
          <a:solidFill>
            <a:schemeClr val="accent4"/>
          </a:solidFill>
        </p:spPr>
        <p:txBody>
          <a:bodyPr wrap="square">
            <a:spAutoFit/>
          </a:bodyPr>
          <a:lstStyle/>
          <a:p>
            <a:pPr algn="ctr"/>
            <a:r>
              <a:rPr lang="en-GB" dirty="0">
                <a:hlinkClick r:id="rId6"/>
              </a:rPr>
              <a:t>UCAS finance tips</a:t>
            </a:r>
            <a:endParaRPr lang="en-GB" dirty="0"/>
          </a:p>
        </p:txBody>
      </p:sp>
    </p:spTree>
    <p:custDataLst>
      <p:tags r:id="rId1"/>
    </p:custDataLst>
    <p:extLst>
      <p:ext uri="{BB962C8B-B14F-4D97-AF65-F5344CB8AC3E}">
        <p14:creationId xmlns:p14="http://schemas.microsoft.com/office/powerpoint/2010/main" val="2445508605"/>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pic>
        <p:nvPicPr>
          <p:cNvPr id="8" name="Picture 7"/>
          <p:cNvPicPr>
            <a:picLocks noChangeAspect="1"/>
          </p:cNvPicPr>
          <p:nvPr/>
        </p:nvPicPr>
        <p:blipFill>
          <a:blip r:embed="rId4"/>
          <a:stretch>
            <a:fillRect/>
          </a:stretch>
        </p:blipFill>
        <p:spPr>
          <a:xfrm>
            <a:off x="3630155" y="701800"/>
            <a:ext cx="7077317" cy="4855734"/>
          </a:xfrm>
          <a:prstGeom prst="rect">
            <a:avLst/>
          </a:prstGeom>
        </p:spPr>
      </p:pic>
      <p:sp>
        <p:nvSpPr>
          <p:cNvPr id="2" name="TextBox 1"/>
          <p:cNvSpPr txBox="1"/>
          <p:nvPr/>
        </p:nvSpPr>
        <p:spPr>
          <a:xfrm>
            <a:off x="906821" y="1264300"/>
            <a:ext cx="2495057" cy="3693319"/>
          </a:xfrm>
          <a:prstGeom prst="rect">
            <a:avLst/>
          </a:prstGeom>
          <a:noFill/>
        </p:spPr>
        <p:txBody>
          <a:bodyPr wrap="square" rtlCol="0">
            <a:spAutoFit/>
          </a:bodyPr>
          <a:lstStyle/>
          <a:p>
            <a:pPr algn="ctr"/>
            <a:r>
              <a:rPr lang="en-GB" b="1" u="sng" dirty="0">
                <a:solidFill>
                  <a:schemeClr val="bg1"/>
                </a:solidFill>
              </a:rPr>
              <a:t>Tips</a:t>
            </a:r>
          </a:p>
          <a:p>
            <a:pPr marL="285750" indent="-285750" algn="ctr">
              <a:buFont typeface="Wingdings" panose="05000000000000000000" pitchFamily="2" charset="2"/>
              <a:buChar char="ü"/>
            </a:pPr>
            <a:r>
              <a:rPr lang="en-GB" dirty="0">
                <a:solidFill>
                  <a:schemeClr val="bg1"/>
                </a:solidFill>
              </a:rPr>
              <a:t>Try to budget your money – use a budget planner to help you.</a:t>
            </a:r>
          </a:p>
          <a:p>
            <a:pPr marL="285750" indent="-285750" algn="ctr">
              <a:buFont typeface="Wingdings" panose="05000000000000000000" pitchFamily="2" charset="2"/>
              <a:buChar char="ü"/>
            </a:pPr>
            <a:r>
              <a:rPr lang="en-GB" dirty="0">
                <a:solidFill>
                  <a:schemeClr val="bg1"/>
                </a:solidFill>
              </a:rPr>
              <a:t>Start with essentials.</a:t>
            </a:r>
          </a:p>
          <a:p>
            <a:pPr marL="285750" indent="-285750" algn="ctr">
              <a:buFont typeface="Wingdings" panose="05000000000000000000" pitchFamily="2" charset="2"/>
              <a:buChar char="ü"/>
            </a:pPr>
            <a:r>
              <a:rPr lang="en-GB" dirty="0">
                <a:solidFill>
                  <a:schemeClr val="bg1"/>
                </a:solidFill>
              </a:rPr>
              <a:t>It can be tempting to buy a new top or pair of shoes but make sure your living costs such as rent and food bills have been paid first!</a:t>
            </a:r>
          </a:p>
        </p:txBody>
      </p:sp>
    </p:spTree>
    <p:custDataLst>
      <p:tags r:id="rId1"/>
    </p:custDataLst>
    <p:extLst>
      <p:ext uri="{BB962C8B-B14F-4D97-AF65-F5344CB8AC3E}">
        <p14:creationId xmlns:p14="http://schemas.microsoft.com/office/powerpoint/2010/main" val="1485924286"/>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830997"/>
          </a:xfrm>
          <a:prstGeom prst="rect">
            <a:avLst/>
          </a:prstGeom>
          <a:noFill/>
          <a:ln>
            <a:noFill/>
            <a:prstDash val="dash"/>
          </a:ln>
        </p:spPr>
        <p:txBody>
          <a:bodyPr wrap="square" rtlCol="0">
            <a:spAutoFit/>
          </a:bodyPr>
          <a:lstStyle/>
          <a:p>
            <a:pPr algn="ctr"/>
            <a:r>
              <a:rPr lang="en-GB" sz="4800" dirty="0">
                <a:solidFill>
                  <a:schemeClr val="bg1"/>
                </a:solidFill>
              </a:rPr>
              <a:t>Student gadgets</a:t>
            </a:r>
          </a:p>
        </p:txBody>
      </p:sp>
      <p:sp>
        <p:nvSpPr>
          <p:cNvPr id="5" name="TextBox 4"/>
          <p:cNvSpPr txBox="1"/>
          <p:nvPr/>
        </p:nvSpPr>
        <p:spPr>
          <a:xfrm>
            <a:off x="1035239" y="1087188"/>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TextBox 1"/>
          <p:cNvSpPr txBox="1"/>
          <p:nvPr/>
        </p:nvSpPr>
        <p:spPr>
          <a:xfrm>
            <a:off x="2279857" y="1826442"/>
            <a:ext cx="8561071" cy="2862322"/>
          </a:xfrm>
          <a:prstGeom prst="rect">
            <a:avLst/>
          </a:prstGeom>
          <a:noFill/>
        </p:spPr>
        <p:txBody>
          <a:bodyPr wrap="square" rtlCol="0">
            <a:spAutoFit/>
          </a:bodyPr>
          <a:lstStyle/>
          <a:p>
            <a:pPr marL="285750" indent="-285750">
              <a:buFont typeface="Wingdings" panose="05000000000000000000" pitchFamily="2" charset="2"/>
              <a:buChar char="ü"/>
            </a:pPr>
            <a:r>
              <a:rPr lang="en-GB" dirty="0">
                <a:solidFill>
                  <a:schemeClr val="bg1"/>
                </a:solidFill>
              </a:rPr>
              <a:t>According to Endsleigh Insurance, 96% of students take a laptop to university with them, while almost one in four have their own iPad. However you should be able to manage without your own laptop or other tech by using university computers and printers, but having your own can make life easier. If you don’t have a laptop and are worried about this you could try the first few weeks without one and then prioritise getting on with your student loan/grant once the terms starts if you find you need one.</a:t>
            </a:r>
          </a:p>
          <a:p>
            <a:pPr marL="285750" indent="-285750">
              <a:buFont typeface="Wingdings" panose="05000000000000000000" pitchFamily="2" charset="2"/>
              <a:buChar char="ü"/>
            </a:pPr>
            <a:r>
              <a:rPr lang="en-GB" dirty="0">
                <a:solidFill>
                  <a:schemeClr val="bg1"/>
                </a:solidFill>
              </a:rPr>
              <a:t>You may wish to check out the IT provision at your university or see what fellow students have bought to get some ideas.</a:t>
            </a:r>
          </a:p>
          <a:p>
            <a:pPr marL="285750" indent="-285750">
              <a:buFont typeface="Wingdings" panose="05000000000000000000" pitchFamily="2" charset="2"/>
              <a:buChar char="ü"/>
            </a:pPr>
            <a:r>
              <a:rPr lang="en-GB" dirty="0">
                <a:solidFill>
                  <a:schemeClr val="bg1"/>
                </a:solidFill>
              </a:rPr>
              <a:t>Don’t forget if you are taking high cost items to </a:t>
            </a:r>
            <a:r>
              <a:rPr lang="en-GB" dirty="0" err="1">
                <a:solidFill>
                  <a:schemeClr val="bg1"/>
                </a:solidFill>
              </a:rPr>
              <a:t>uni</a:t>
            </a:r>
            <a:r>
              <a:rPr lang="en-GB" dirty="0">
                <a:solidFill>
                  <a:schemeClr val="bg1"/>
                </a:solidFill>
              </a:rPr>
              <a:t> (mobile/TV/Laptop) you should look at insurance to protect your belongings. </a:t>
            </a:r>
          </a:p>
        </p:txBody>
      </p:sp>
      <p:pic>
        <p:nvPicPr>
          <p:cNvPr id="6" name="Picture 5"/>
          <p:cNvPicPr>
            <a:picLocks noChangeAspect="1"/>
          </p:cNvPicPr>
          <p:nvPr/>
        </p:nvPicPr>
        <p:blipFill>
          <a:blip r:embed="rId4"/>
          <a:stretch>
            <a:fillRect/>
          </a:stretch>
        </p:blipFill>
        <p:spPr>
          <a:xfrm>
            <a:off x="8622334" y="4663681"/>
            <a:ext cx="2362752" cy="1329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245163" y="4749569"/>
            <a:ext cx="3340660" cy="646331"/>
          </a:xfrm>
          <a:prstGeom prst="rect">
            <a:avLst/>
          </a:prstGeom>
          <a:solidFill>
            <a:schemeClr val="accent2"/>
          </a:solidFill>
        </p:spPr>
        <p:txBody>
          <a:bodyPr wrap="square" rtlCol="0">
            <a:spAutoFit/>
          </a:bodyPr>
          <a:lstStyle/>
          <a:p>
            <a:pPr algn="ctr"/>
            <a:r>
              <a:rPr lang="en-GB" dirty="0">
                <a:hlinkClick r:id="rId5"/>
              </a:rPr>
              <a:t>Endsleigh insurance</a:t>
            </a:r>
            <a:endParaRPr lang="en-GB" dirty="0"/>
          </a:p>
          <a:p>
            <a:pPr algn="ctr"/>
            <a:r>
              <a:rPr lang="en-GB" dirty="0">
                <a:hlinkClick r:id="rId6"/>
              </a:rPr>
              <a:t>Go Compare</a:t>
            </a:r>
            <a:endParaRPr lang="en-GB" dirty="0"/>
          </a:p>
        </p:txBody>
      </p:sp>
    </p:spTree>
    <p:custDataLst>
      <p:tags r:id="rId1"/>
    </p:custDataLst>
    <p:extLst>
      <p:ext uri="{BB962C8B-B14F-4D97-AF65-F5344CB8AC3E}">
        <p14:creationId xmlns:p14="http://schemas.microsoft.com/office/powerpoint/2010/main" val="1901159138"/>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830997"/>
          </a:xfrm>
          <a:prstGeom prst="rect">
            <a:avLst/>
          </a:prstGeom>
          <a:noFill/>
          <a:ln>
            <a:noFill/>
            <a:prstDash val="dash"/>
          </a:ln>
        </p:spPr>
        <p:txBody>
          <a:bodyPr wrap="square" rtlCol="0">
            <a:spAutoFit/>
          </a:bodyPr>
          <a:lstStyle/>
          <a:p>
            <a:pPr algn="ctr"/>
            <a:r>
              <a:rPr lang="en-GB" sz="4800" dirty="0">
                <a:solidFill>
                  <a:schemeClr val="bg1"/>
                </a:solidFill>
              </a:rPr>
              <a:t>Cooking</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8" name="TextBox 7"/>
          <p:cNvSpPr txBox="1"/>
          <p:nvPr/>
        </p:nvSpPr>
        <p:spPr>
          <a:xfrm>
            <a:off x="4129401" y="4603068"/>
            <a:ext cx="3598606" cy="923330"/>
          </a:xfrm>
          <a:prstGeom prst="rect">
            <a:avLst/>
          </a:prstGeom>
          <a:solidFill>
            <a:schemeClr val="accent2"/>
          </a:solidFill>
        </p:spPr>
        <p:txBody>
          <a:bodyPr wrap="square" rtlCol="0">
            <a:spAutoFit/>
          </a:bodyPr>
          <a:lstStyle/>
          <a:p>
            <a:pPr algn="ctr"/>
            <a:r>
              <a:rPr lang="en-GB" dirty="0">
                <a:hlinkClick r:id="rId4"/>
              </a:rPr>
              <a:t>Meals to cook at Uni</a:t>
            </a:r>
            <a:endParaRPr lang="en-GB" dirty="0"/>
          </a:p>
          <a:p>
            <a:pPr algn="ctr"/>
            <a:r>
              <a:rPr lang="en-GB" dirty="0">
                <a:solidFill>
                  <a:schemeClr val="bg1"/>
                </a:solidFill>
                <a:hlinkClick r:id="rId5"/>
              </a:rPr>
              <a:t>BBC Good Food – Student Guide</a:t>
            </a:r>
            <a:endParaRPr lang="en-GB" dirty="0">
              <a:solidFill>
                <a:schemeClr val="bg1"/>
              </a:solidFill>
            </a:endParaRPr>
          </a:p>
          <a:p>
            <a:pPr algn="ctr"/>
            <a:r>
              <a:rPr lang="en-GB" dirty="0">
                <a:solidFill>
                  <a:schemeClr val="bg1"/>
                </a:solidFill>
                <a:hlinkClick r:id="rId6"/>
              </a:rPr>
              <a:t>Olive - student recipes</a:t>
            </a:r>
            <a:endParaRPr lang="en-GB" dirty="0">
              <a:solidFill>
                <a:schemeClr val="bg1"/>
              </a:solidFill>
            </a:endParaRPr>
          </a:p>
        </p:txBody>
      </p:sp>
      <p:sp>
        <p:nvSpPr>
          <p:cNvPr id="2" name="Rectangle 1"/>
          <p:cNvSpPr/>
          <p:nvPr/>
        </p:nvSpPr>
        <p:spPr>
          <a:xfrm>
            <a:off x="284342" y="1494852"/>
            <a:ext cx="11427039" cy="3570208"/>
          </a:xfrm>
          <a:prstGeom prst="rect">
            <a:avLst/>
          </a:prstGeom>
        </p:spPr>
        <p:txBody>
          <a:bodyPr wrap="none">
            <a:spAutoFit/>
          </a:bodyPr>
          <a:lstStyle/>
          <a:p>
            <a:pPr algn="ctr"/>
            <a:r>
              <a:rPr lang="en-GB" sz="2000" dirty="0">
                <a:solidFill>
                  <a:schemeClr val="bg1"/>
                </a:solidFill>
              </a:rPr>
              <a:t>Again, it can be tempting to eat out at the local takeaways, but not only is this </a:t>
            </a:r>
          </a:p>
          <a:p>
            <a:pPr algn="ctr"/>
            <a:r>
              <a:rPr lang="en-GB" sz="2000" dirty="0">
                <a:solidFill>
                  <a:schemeClr val="bg1"/>
                </a:solidFill>
              </a:rPr>
              <a:t>not the most healthy choice it tends to be much more expensive!</a:t>
            </a:r>
          </a:p>
          <a:p>
            <a:pPr algn="ctr"/>
            <a:endParaRPr lang="en-GB" sz="2000" dirty="0">
              <a:solidFill>
                <a:schemeClr val="bg1"/>
              </a:solidFill>
            </a:endParaRPr>
          </a:p>
          <a:p>
            <a:pPr marL="342900" indent="-342900" algn="ctr">
              <a:buFont typeface="Wingdings" panose="05000000000000000000" pitchFamily="2" charset="2"/>
              <a:buChar char="ü"/>
            </a:pPr>
            <a:r>
              <a:rPr lang="en-GB" sz="2000" dirty="0">
                <a:solidFill>
                  <a:schemeClr val="bg1"/>
                </a:solidFill>
              </a:rPr>
              <a:t>You are likely to share accommodation – you could buy food with your flat/house mates</a:t>
            </a:r>
          </a:p>
          <a:p>
            <a:pPr algn="ctr"/>
            <a:r>
              <a:rPr lang="en-GB" sz="2000" dirty="0">
                <a:solidFill>
                  <a:schemeClr val="bg1"/>
                </a:solidFill>
              </a:rPr>
              <a:t>and cook together or share the cost of regular use items like milk/sauces/bread etc. </a:t>
            </a:r>
          </a:p>
          <a:p>
            <a:pPr marL="342900" indent="-342900" algn="ctr">
              <a:buFont typeface="Wingdings" panose="05000000000000000000" pitchFamily="2" charset="2"/>
              <a:buChar char="ü"/>
            </a:pPr>
            <a:r>
              <a:rPr lang="en-GB" sz="2000" dirty="0">
                <a:solidFill>
                  <a:schemeClr val="bg1"/>
                </a:solidFill>
              </a:rPr>
              <a:t>Batch cooking – When you are cooking, make enough for another meal and save in the fridge or freezer.  </a:t>
            </a:r>
          </a:p>
          <a:p>
            <a:pPr marL="342900" indent="-342900" algn="ctr">
              <a:buFont typeface="Wingdings" panose="05000000000000000000" pitchFamily="2" charset="2"/>
              <a:buChar char="ü"/>
            </a:pPr>
            <a:r>
              <a:rPr lang="en-GB" sz="2000" dirty="0">
                <a:solidFill>
                  <a:schemeClr val="bg1"/>
                </a:solidFill>
              </a:rPr>
              <a:t>Use the links below to get some ideas of recipes.</a:t>
            </a:r>
          </a:p>
          <a:p>
            <a:pPr marL="342900" indent="-342900" algn="ctr">
              <a:buFont typeface="Wingdings" panose="05000000000000000000" pitchFamily="2" charset="2"/>
              <a:buChar char="ü"/>
            </a:pPr>
            <a:r>
              <a:rPr lang="en-GB" sz="2000" dirty="0">
                <a:solidFill>
                  <a:schemeClr val="bg1"/>
                </a:solidFill>
              </a:rPr>
              <a:t>You could practice your culinary skills during lockdown!</a:t>
            </a:r>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7"/>
          <a:stretch>
            <a:fillRect/>
          </a:stretch>
        </p:blipFill>
        <p:spPr>
          <a:xfrm>
            <a:off x="8783456" y="4199587"/>
            <a:ext cx="2970274" cy="185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911125930"/>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58" name="Group 57"/>
          <p:cNvGrpSpPr/>
          <p:nvPr/>
        </p:nvGrpSpPr>
        <p:grpSpPr>
          <a:xfrm>
            <a:off x="-2938" y="-15978"/>
            <a:ext cx="2621144" cy="6872338"/>
            <a:chOff x="336333" y="157"/>
            <a:chExt cx="2621144" cy="6872338"/>
          </a:xfrm>
        </p:grpSpPr>
        <p:grpSp>
          <p:nvGrpSpPr>
            <p:cNvPr id="59" name="Group 58"/>
            <p:cNvGrpSpPr/>
            <p:nvPr userDrawn="1"/>
          </p:nvGrpSpPr>
          <p:grpSpPr>
            <a:xfrm>
              <a:off x="797701" y="3437955"/>
              <a:ext cx="2159776" cy="3434540"/>
              <a:chOff x="2487613" y="285750"/>
              <a:chExt cx="2428875" cy="5654676"/>
            </a:xfrm>
            <a:solidFill>
              <a:srgbClr val="00B0F0"/>
            </a:solidFill>
          </p:grpSpPr>
          <p:sp>
            <p:nvSpPr>
              <p:cNvPr id="8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8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FFC000"/>
              </a:solidFill>
              <a:ln>
                <a:noFill/>
              </a:ln>
            </p:spPr>
          </p:sp>
          <p:sp>
            <p:nvSpPr>
              <p:cNvPr id="8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FFC000"/>
              </a:solidFill>
              <a:ln>
                <a:noFill/>
              </a:ln>
            </p:spPr>
          </p:sp>
          <p:sp>
            <p:nvSpPr>
              <p:cNvPr id="8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4"/>
              </a:solidFill>
              <a:ln>
                <a:noFill/>
              </a:ln>
            </p:spPr>
          </p:sp>
          <p:sp>
            <p:nvSpPr>
              <p:cNvPr id="9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4"/>
              </a:solidFill>
              <a:ln>
                <a:noFill/>
              </a:ln>
            </p:spPr>
          </p:sp>
          <p:sp>
            <p:nvSpPr>
              <p:cNvPr id="9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4"/>
              </a:solidFill>
              <a:ln>
                <a:noFill/>
              </a:ln>
            </p:spPr>
          </p:sp>
          <p:sp>
            <p:nvSpPr>
              <p:cNvPr id="9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FFC000"/>
              </a:solidFill>
              <a:ln>
                <a:noFill/>
              </a:ln>
            </p:spPr>
          </p:sp>
          <p:sp>
            <p:nvSpPr>
              <p:cNvPr id="9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p:cNvGrpSpPr/>
            <p:nvPr/>
          </p:nvGrpSpPr>
          <p:grpSpPr>
            <a:xfrm>
              <a:off x="336333" y="228600"/>
              <a:ext cx="2138637" cy="6638628"/>
              <a:chOff x="2487613" y="285750"/>
              <a:chExt cx="2428875" cy="5654676"/>
            </a:xfrm>
            <a:solidFill>
              <a:srgbClr val="FFC000"/>
            </a:solidFill>
          </p:grpSpPr>
          <p:sp>
            <p:nvSpPr>
              <p:cNvPr id="7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accent3"/>
              </a:solidFill>
              <a:ln>
                <a:noFill/>
              </a:ln>
            </p:spPr>
          </p:sp>
          <p:sp>
            <p:nvSpPr>
              <p:cNvPr id="78" name="Freeform 15"/>
              <p:cNvSpPr/>
              <p:nvPr userDrawn="1"/>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accent3"/>
              </a:solidFill>
              <a:ln>
                <a:noFill/>
              </a:ln>
            </p:spPr>
          </p:sp>
          <p:sp>
            <p:nvSpPr>
              <p:cNvPr id="7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accent3"/>
              </a:solidFill>
              <a:ln>
                <a:noFill/>
              </a:ln>
            </p:spPr>
          </p:sp>
          <p:sp>
            <p:nvSpPr>
              <p:cNvPr id="8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accent3"/>
              </a:solidFill>
              <a:ln>
                <a:noFill/>
              </a:ln>
            </p:spPr>
          </p:sp>
          <p:sp>
            <p:nvSpPr>
              <p:cNvPr id="8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accent3"/>
              </a:solidFill>
              <a:ln>
                <a:noFill/>
              </a:ln>
            </p:spPr>
          </p:sp>
          <p:sp>
            <p:nvSpPr>
              <p:cNvPr id="8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accent3"/>
              </a:solidFill>
              <a:ln>
                <a:noFill/>
              </a:ln>
            </p:spPr>
          </p:sp>
        </p:grpSp>
        <p:grpSp>
          <p:nvGrpSpPr>
            <p:cNvPr id="61" name="Group 60"/>
            <p:cNvGrpSpPr/>
            <p:nvPr/>
          </p:nvGrpSpPr>
          <p:grpSpPr>
            <a:xfrm>
              <a:off x="356748" y="157"/>
              <a:ext cx="1767506" cy="6853096"/>
              <a:chOff x="6627813" y="195610"/>
              <a:chExt cx="1952625" cy="5678141"/>
            </a:xfrm>
          </p:grpSpPr>
          <p:sp>
            <p:nvSpPr>
              <p:cNvPr id="62"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FF0000"/>
              </a:solidFill>
              <a:ln>
                <a:noFill/>
              </a:ln>
            </p:spPr>
          </p:sp>
          <p:sp>
            <p:nvSpPr>
              <p:cNvPr id="6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FF0000"/>
              </a:solidFill>
              <a:ln>
                <a:noFill/>
              </a:ln>
            </p:spPr>
          </p:sp>
          <p:sp>
            <p:nvSpPr>
              <p:cNvPr id="6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FF0000"/>
              </a:solidFill>
              <a:ln>
                <a:noFill/>
              </a:ln>
            </p:spPr>
          </p:sp>
          <p:sp>
            <p:nvSpPr>
              <p:cNvPr id="6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FF0000"/>
              </a:solidFill>
              <a:ln>
                <a:noFill/>
              </a:ln>
            </p:spPr>
          </p:sp>
          <p:sp>
            <p:nvSpPr>
              <p:cNvPr id="6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0000"/>
              </a:solidFill>
              <a:ln>
                <a:noFill/>
              </a:ln>
            </p:spPr>
          </p:sp>
          <p:sp>
            <p:nvSpPr>
              <p:cNvPr id="6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FF0000"/>
              </a:solidFill>
              <a:ln>
                <a:noFill/>
              </a:ln>
            </p:spPr>
          </p:sp>
          <p:sp>
            <p:nvSpPr>
              <p:cNvPr id="6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FF0000"/>
              </a:solidFill>
              <a:ln>
                <a:noFill/>
              </a:ln>
            </p:spPr>
          </p:sp>
          <p:sp>
            <p:nvSpPr>
              <p:cNvPr id="6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4"/>
              </a:solidFill>
              <a:ln>
                <a:noFill/>
              </a:ln>
            </p:spPr>
          </p:sp>
          <p:sp>
            <p:nvSpPr>
              <p:cNvPr id="7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accent4"/>
              </a:solidFill>
              <a:ln>
                <a:noFill/>
              </a:ln>
            </p:spPr>
          </p:sp>
          <p:sp>
            <p:nvSpPr>
              <p:cNvPr id="7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4"/>
              </a:solidFill>
              <a:ln>
                <a:noFill/>
              </a:ln>
            </p:spPr>
          </p:sp>
          <p:sp>
            <p:nvSpPr>
              <p:cNvPr id="7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4"/>
              </a:solidFill>
              <a:ln>
                <a:noFill/>
              </a:ln>
            </p:spPr>
          </p:sp>
          <p:sp>
            <p:nvSpPr>
              <p:cNvPr id="7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0000"/>
              </a:solidFill>
              <a:ln>
                <a:noFill/>
              </a:ln>
            </p:spPr>
          </p:sp>
        </p:grpSp>
      </p:grpSp>
      <p:sp>
        <p:nvSpPr>
          <p:cNvPr id="45" name="Freeform 44"/>
          <p:cNvSpPr/>
          <p:nvPr/>
        </p:nvSpPr>
        <p:spPr>
          <a:xfrm>
            <a:off x="0" y="5143007"/>
            <a:ext cx="12192000" cy="1592820"/>
          </a:xfrm>
          <a:custGeom>
            <a:avLst/>
            <a:gdLst>
              <a:gd name="connsiteX0" fmla="*/ 9154886 w 9154886"/>
              <a:gd name="connsiteY0" fmla="*/ 1349829 h 1349829"/>
              <a:gd name="connsiteX1" fmla="*/ 10886 w 9154886"/>
              <a:gd name="connsiteY1" fmla="*/ 0 h 1349829"/>
              <a:gd name="connsiteX2" fmla="*/ 0 w 9154886"/>
              <a:gd name="connsiteY2" fmla="*/ 326571 h 1349829"/>
              <a:gd name="connsiteX3" fmla="*/ 9154886 w 9154886"/>
              <a:gd name="connsiteY3" fmla="*/ 1349829 h 1349829"/>
            </a:gdLst>
            <a:ahLst/>
            <a:cxnLst>
              <a:cxn ang="0">
                <a:pos x="connsiteX0" y="connsiteY0"/>
              </a:cxn>
              <a:cxn ang="0">
                <a:pos x="connsiteX1" y="connsiteY1"/>
              </a:cxn>
              <a:cxn ang="0">
                <a:pos x="connsiteX2" y="connsiteY2"/>
              </a:cxn>
              <a:cxn ang="0">
                <a:pos x="connsiteX3" y="connsiteY3"/>
              </a:cxn>
            </a:cxnLst>
            <a:rect l="l" t="t" r="r" b="b"/>
            <a:pathLst>
              <a:path w="9154886" h="1349829">
                <a:moveTo>
                  <a:pt x="9154886" y="1349829"/>
                </a:moveTo>
                <a:lnTo>
                  <a:pt x="10886" y="0"/>
                </a:lnTo>
                <a:lnTo>
                  <a:pt x="0" y="326571"/>
                </a:lnTo>
                <a:lnTo>
                  <a:pt x="9154886" y="1349829"/>
                </a:lnTo>
                <a:close/>
              </a:path>
            </a:pathLst>
          </a:cu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184201" y="6233662"/>
            <a:ext cx="1872208" cy="507831"/>
          </a:xfrm>
          <a:prstGeom prst="rect">
            <a:avLst/>
          </a:prstGeom>
          <a:noFill/>
        </p:spPr>
        <p:txBody>
          <a:bodyPr wrap="square" rtlCol="0">
            <a:spAutoFit/>
          </a:bodyPr>
          <a:lstStyle/>
          <a:p>
            <a:pPr algn="ctr"/>
            <a:r>
              <a:rPr lang="en-GB" sz="2700" b="1" cap="small" dirty="0">
                <a:solidFill>
                  <a:srgbClr val="FFC000"/>
                </a:solidFill>
                <a:latin typeface="Candara" panose="020E0502030303020204" pitchFamily="34" charset="0"/>
              </a:rPr>
              <a:t>sixth form</a:t>
            </a:r>
          </a:p>
        </p:txBody>
      </p:sp>
      <p:sp>
        <p:nvSpPr>
          <p:cNvPr id="48" name="TextBox 47"/>
          <p:cNvSpPr txBox="1"/>
          <p:nvPr/>
        </p:nvSpPr>
        <p:spPr>
          <a:xfrm>
            <a:off x="1035239" y="5613793"/>
            <a:ext cx="1872208" cy="1015663"/>
          </a:xfrm>
          <a:prstGeom prst="rect">
            <a:avLst/>
          </a:prstGeom>
          <a:noFill/>
        </p:spPr>
        <p:txBody>
          <a:bodyPr wrap="square" rtlCol="0">
            <a:spAutoFit/>
          </a:bodyPr>
          <a:lstStyle/>
          <a:p>
            <a:pPr algn="ctr"/>
            <a:r>
              <a:rPr lang="en-GB" sz="6000" b="1" spc="-1400" dirty="0">
                <a:solidFill>
                  <a:schemeClr val="bg1"/>
                </a:solidFill>
                <a:latin typeface="Arial Black" panose="020B0A04020102020204" pitchFamily="34" charset="0"/>
              </a:rPr>
              <a:t>NGA</a:t>
            </a:r>
          </a:p>
        </p:txBody>
      </p:sp>
      <p:pic>
        <p:nvPicPr>
          <p:cNvPr id="50" name="Picture 49" descr="I:\ICT\NAC\Mr Bainbridge\Nottingham Academy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928" y="212465"/>
            <a:ext cx="939370" cy="982763"/>
          </a:xfrm>
          <a:prstGeom prst="rect">
            <a:avLst/>
          </a:prstGeom>
          <a:noFill/>
          <a:ln>
            <a:noFill/>
          </a:ln>
          <a:effectLst>
            <a:reflection blurRad="6350" stA="50000" endA="300" endPos="55000" dir="5400000" sy="-100000" algn="bl" rotWithShape="0"/>
          </a:effectLst>
        </p:spPr>
      </p:pic>
      <p:sp>
        <p:nvSpPr>
          <p:cNvPr id="3" name="TextBox 2"/>
          <p:cNvSpPr txBox="1"/>
          <p:nvPr/>
        </p:nvSpPr>
        <p:spPr>
          <a:xfrm>
            <a:off x="1531261" y="518552"/>
            <a:ext cx="8768464" cy="1569660"/>
          </a:xfrm>
          <a:prstGeom prst="rect">
            <a:avLst/>
          </a:prstGeom>
          <a:noFill/>
          <a:ln>
            <a:noFill/>
            <a:prstDash val="dash"/>
          </a:ln>
        </p:spPr>
        <p:txBody>
          <a:bodyPr wrap="square" rtlCol="0">
            <a:spAutoFit/>
          </a:bodyPr>
          <a:lstStyle/>
          <a:p>
            <a:pPr algn="ctr"/>
            <a:r>
              <a:rPr lang="en-GB" sz="4800" dirty="0">
                <a:solidFill>
                  <a:schemeClr val="bg1"/>
                </a:solidFill>
              </a:rPr>
              <a:t>Get connected via social media with your university</a:t>
            </a:r>
          </a:p>
        </p:txBody>
      </p:sp>
      <p:sp>
        <p:nvSpPr>
          <p:cNvPr id="5" name="TextBox 4"/>
          <p:cNvSpPr txBox="1"/>
          <p:nvPr/>
        </p:nvSpPr>
        <p:spPr>
          <a:xfrm>
            <a:off x="1400171" y="990862"/>
            <a:ext cx="9530692" cy="646331"/>
          </a:xfrm>
          <a:prstGeom prst="rect">
            <a:avLst/>
          </a:prstGeom>
          <a:noFill/>
        </p:spPr>
        <p:txBody>
          <a:bodyPr wrap="square" rtlCol="0">
            <a:spAutoFit/>
          </a:bodyPr>
          <a:lstStyle/>
          <a:p>
            <a:pPr lvl="0"/>
            <a:endParaRPr lang="en-GB" dirty="0">
              <a:solidFill>
                <a:schemeClr val="bg1"/>
              </a:solidFill>
            </a:endParaRPr>
          </a:p>
          <a:p>
            <a:endParaRPr lang="en-GB" dirty="0"/>
          </a:p>
        </p:txBody>
      </p:sp>
      <p:sp>
        <p:nvSpPr>
          <p:cNvPr id="2" name="TextBox 1"/>
          <p:cNvSpPr txBox="1"/>
          <p:nvPr/>
        </p:nvSpPr>
        <p:spPr>
          <a:xfrm>
            <a:off x="2083482" y="1962024"/>
            <a:ext cx="8976796" cy="3416320"/>
          </a:xfrm>
          <a:prstGeom prst="rect">
            <a:avLst/>
          </a:prstGeom>
          <a:noFill/>
        </p:spPr>
        <p:txBody>
          <a:bodyPr wrap="square" rtlCol="0" anchor="t">
            <a:spAutoFit/>
          </a:bodyPr>
          <a:lstStyle/>
          <a:p>
            <a:pPr marL="285750" indent="-285750">
              <a:buFont typeface="Wingdings" panose="05000000000000000000" pitchFamily="2" charset="2"/>
              <a:buChar char="ü"/>
            </a:pPr>
            <a:r>
              <a:rPr lang="en-GB" dirty="0">
                <a:solidFill>
                  <a:schemeClr val="bg1"/>
                </a:solidFill>
              </a:rPr>
              <a:t>Follow your university's official Instagram, Twitter and other social media accounts to get in the mood for becoming a member of their institution. Doing this can make you feel a part of the community before starting/arriving. </a:t>
            </a: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You will get access to important updates and news ahead of freshers' week, when so much is happening. Your university may have several different society groups too (check these out…joining a society at university is AMAZING, for making friends with other with similar interests and having something fun to do alongside studying!)</a:t>
            </a:r>
            <a:br>
              <a:rPr lang="en-GB" dirty="0">
                <a:solidFill>
                  <a:schemeClr val="bg1"/>
                </a:solidFill>
              </a:rPr>
            </a:br>
            <a:r>
              <a:rPr lang="en-GB" dirty="0">
                <a:solidFill>
                  <a:schemeClr val="bg1"/>
                </a:solidFill>
              </a:rPr>
              <a:t>You could also use this as an opportunity to ask current students any questions you might have prior to starting.</a:t>
            </a:r>
            <a:endParaRPr lang="en-GB" dirty="0">
              <a:solidFill>
                <a:schemeClr val="bg1"/>
              </a:solidFill>
              <a:cs typeface="Calibri"/>
            </a:endParaRPr>
          </a:p>
          <a:p>
            <a:pPr marL="285750" indent="-285750">
              <a:buFont typeface="Wingdings" panose="05000000000000000000" pitchFamily="2" charset="2"/>
              <a:buChar char="ü"/>
            </a:pPr>
            <a:endParaRPr lang="en-GB" dirty="0">
              <a:solidFill>
                <a:schemeClr val="bg1"/>
              </a:solidFill>
            </a:endParaRPr>
          </a:p>
          <a:p>
            <a:pPr marL="285750" indent="-285750">
              <a:buFont typeface="Wingdings" panose="05000000000000000000" pitchFamily="2" charset="2"/>
              <a:buChar char="ü"/>
            </a:pPr>
            <a:r>
              <a:rPr lang="en-GB" dirty="0">
                <a:solidFill>
                  <a:schemeClr val="bg1"/>
                </a:solidFill>
              </a:rPr>
              <a:t>The links also give you advice on how to stay safe online during your time at university!</a:t>
            </a:r>
          </a:p>
        </p:txBody>
      </p:sp>
      <p:sp>
        <p:nvSpPr>
          <p:cNvPr id="4" name="Rectangle 3"/>
          <p:cNvSpPr/>
          <p:nvPr/>
        </p:nvSpPr>
        <p:spPr>
          <a:xfrm>
            <a:off x="8243159" y="5405345"/>
            <a:ext cx="3537139" cy="646331"/>
          </a:xfrm>
          <a:prstGeom prst="rect">
            <a:avLst/>
          </a:prstGeom>
          <a:solidFill>
            <a:schemeClr val="accent2"/>
          </a:solidFill>
        </p:spPr>
        <p:txBody>
          <a:bodyPr wrap="square">
            <a:spAutoFit/>
          </a:bodyPr>
          <a:lstStyle/>
          <a:p>
            <a:pPr algn="ctr"/>
            <a:r>
              <a:rPr lang="en-GB" dirty="0">
                <a:hlinkClick r:id="rId4"/>
              </a:rPr>
              <a:t>Uni Guide Safety</a:t>
            </a:r>
            <a:endParaRPr lang="en-GB" dirty="0"/>
          </a:p>
          <a:p>
            <a:pPr algn="ctr"/>
            <a:r>
              <a:rPr lang="en-GB" dirty="0">
                <a:hlinkClick r:id="rId5"/>
              </a:rPr>
              <a:t>Freshers week</a:t>
            </a:r>
            <a:endParaRPr lang="en-GB" dirty="0"/>
          </a:p>
        </p:txBody>
      </p:sp>
    </p:spTree>
    <p:custDataLst>
      <p:tags r:id="rId1"/>
    </p:custDataLst>
    <p:extLst>
      <p:ext uri="{BB962C8B-B14F-4D97-AF65-F5344CB8AC3E}">
        <p14:creationId xmlns:p14="http://schemas.microsoft.com/office/powerpoint/2010/main" val="2828696718"/>
      </p:ext>
    </p:extLst>
  </p:cSld>
  <p:clrMapOvr>
    <a:masterClrMapping/>
  </p:clrMapOvr>
  <mc:AlternateContent xmlns:mc="http://schemas.openxmlformats.org/markup-compatibility/2006" xmlns:p14="http://schemas.microsoft.com/office/powerpoint/2010/main">
    <mc:Choice Requires="p14">
      <p:transition spd="slow" p14:dur="2000" advTm="100853"/>
    </mc:Choice>
    <mc:Fallback xmlns="">
      <p:transition spd="slow" advTm="10085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25.5|36|16.8"/>
</p:tagLst>
</file>

<file path=ppt/tags/tag10.xml><?xml version="1.0" encoding="utf-8"?>
<p:tagLst xmlns:a="http://schemas.openxmlformats.org/drawingml/2006/main" xmlns:r="http://schemas.openxmlformats.org/officeDocument/2006/relationships" xmlns:p="http://schemas.openxmlformats.org/presentationml/2006/main">
  <p:tag name="TIMING" val="|3.5|25.5|36|16.8"/>
</p:tagLst>
</file>

<file path=ppt/tags/tag11.xml><?xml version="1.0" encoding="utf-8"?>
<p:tagLst xmlns:a="http://schemas.openxmlformats.org/drawingml/2006/main" xmlns:r="http://schemas.openxmlformats.org/officeDocument/2006/relationships" xmlns:p="http://schemas.openxmlformats.org/presentationml/2006/main">
  <p:tag name="TIMING" val="|3.5|25.5|36|16.8"/>
</p:tagLst>
</file>

<file path=ppt/tags/tag12.xml><?xml version="1.0" encoding="utf-8"?>
<p:tagLst xmlns:a="http://schemas.openxmlformats.org/drawingml/2006/main" xmlns:r="http://schemas.openxmlformats.org/officeDocument/2006/relationships" xmlns:p="http://schemas.openxmlformats.org/presentationml/2006/main">
  <p:tag name="TIMING" val="|3.5|25.5|36|16.8"/>
</p:tagLst>
</file>

<file path=ppt/tags/tag13.xml><?xml version="1.0" encoding="utf-8"?>
<p:tagLst xmlns:a="http://schemas.openxmlformats.org/drawingml/2006/main" xmlns:r="http://schemas.openxmlformats.org/officeDocument/2006/relationships" xmlns:p="http://schemas.openxmlformats.org/presentationml/2006/main">
  <p:tag name="TIMING" val="|3.5|25.5|36|16.8"/>
</p:tagLst>
</file>

<file path=ppt/tags/tag2.xml><?xml version="1.0" encoding="utf-8"?>
<p:tagLst xmlns:a="http://schemas.openxmlformats.org/drawingml/2006/main" xmlns:r="http://schemas.openxmlformats.org/officeDocument/2006/relationships" xmlns:p="http://schemas.openxmlformats.org/presentationml/2006/main">
  <p:tag name="TIMING" val="|3.5|25.5|36|16.8"/>
</p:tagLst>
</file>

<file path=ppt/tags/tag3.xml><?xml version="1.0" encoding="utf-8"?>
<p:tagLst xmlns:a="http://schemas.openxmlformats.org/drawingml/2006/main" xmlns:r="http://schemas.openxmlformats.org/officeDocument/2006/relationships" xmlns:p="http://schemas.openxmlformats.org/presentationml/2006/main">
  <p:tag name="TIMING" val="|3.5|25.5|36|16.8"/>
</p:tagLst>
</file>

<file path=ppt/tags/tag4.xml><?xml version="1.0" encoding="utf-8"?>
<p:tagLst xmlns:a="http://schemas.openxmlformats.org/drawingml/2006/main" xmlns:r="http://schemas.openxmlformats.org/officeDocument/2006/relationships" xmlns:p="http://schemas.openxmlformats.org/presentationml/2006/main">
  <p:tag name="TIMING" val="|3.5|25.5|36|16.8"/>
</p:tagLst>
</file>

<file path=ppt/tags/tag5.xml><?xml version="1.0" encoding="utf-8"?>
<p:tagLst xmlns:a="http://schemas.openxmlformats.org/drawingml/2006/main" xmlns:r="http://schemas.openxmlformats.org/officeDocument/2006/relationships" xmlns:p="http://schemas.openxmlformats.org/presentationml/2006/main">
  <p:tag name="TIMING" val="|3.5|25.5|36|16.8"/>
</p:tagLst>
</file>

<file path=ppt/tags/tag6.xml><?xml version="1.0" encoding="utf-8"?>
<p:tagLst xmlns:a="http://schemas.openxmlformats.org/drawingml/2006/main" xmlns:r="http://schemas.openxmlformats.org/officeDocument/2006/relationships" xmlns:p="http://schemas.openxmlformats.org/presentationml/2006/main">
  <p:tag name="TIMING" val="|3.5|25.5|36|16.8"/>
</p:tagLst>
</file>

<file path=ppt/tags/tag7.xml><?xml version="1.0" encoding="utf-8"?>
<p:tagLst xmlns:a="http://schemas.openxmlformats.org/drawingml/2006/main" xmlns:r="http://schemas.openxmlformats.org/officeDocument/2006/relationships" xmlns:p="http://schemas.openxmlformats.org/presentationml/2006/main">
  <p:tag name="TIMING" val="|3.5|25.5|36|16.8"/>
</p:tagLst>
</file>

<file path=ppt/tags/tag8.xml><?xml version="1.0" encoding="utf-8"?>
<p:tagLst xmlns:a="http://schemas.openxmlformats.org/drawingml/2006/main" xmlns:r="http://schemas.openxmlformats.org/officeDocument/2006/relationships" xmlns:p="http://schemas.openxmlformats.org/presentationml/2006/main">
  <p:tag name="TIMING" val="|3.5|25.5|36|16.8"/>
</p:tagLst>
</file>

<file path=ppt/tags/tag9.xml><?xml version="1.0" encoding="utf-8"?>
<p:tagLst xmlns:a="http://schemas.openxmlformats.org/drawingml/2006/main" xmlns:r="http://schemas.openxmlformats.org/officeDocument/2006/relationships" xmlns:p="http://schemas.openxmlformats.org/presentationml/2006/main">
  <p:tag name="TIMING" val="|3.5|25.5|36|1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0E557AE8B1AD47AD91BF87156E9AB7" ma:contentTypeVersion="13" ma:contentTypeDescription="Create a new document." ma:contentTypeScope="" ma:versionID="5c8f4db593f83a179a0dcec015da5a9a">
  <xsd:schema xmlns:xsd="http://www.w3.org/2001/XMLSchema" xmlns:xs="http://www.w3.org/2001/XMLSchema" xmlns:p="http://schemas.microsoft.com/office/2006/metadata/properties" xmlns:ns3="028fb25d-d5b4-4128-b173-dcf018c702eb" xmlns:ns4="8b722b3b-62ac-4e35-89a3-81ccb631bba7" targetNamespace="http://schemas.microsoft.com/office/2006/metadata/properties" ma:root="true" ma:fieldsID="1eb3861b9b620f220af43482046f11ae" ns3:_="" ns4:_="">
    <xsd:import namespace="028fb25d-d5b4-4128-b173-dcf018c702eb"/>
    <xsd:import namespace="8b722b3b-62ac-4e35-89a3-81ccb631bba7"/>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fb25d-d5b4-4128-b173-dcf018c702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722b3b-62ac-4e35-89a3-81ccb631bba7"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1968AB-3703-406A-9893-D9C8E79429C7}">
  <ds:schemaRefs>
    <ds:schemaRef ds:uri="http://schemas.microsoft.com/office/infopath/2007/PartnerControls"/>
    <ds:schemaRef ds:uri="8b722b3b-62ac-4e35-89a3-81ccb631bba7"/>
    <ds:schemaRef ds:uri="http://purl.org/dc/elements/1.1/"/>
    <ds:schemaRef ds:uri="http://schemas.microsoft.com/office/2006/metadata/properties"/>
    <ds:schemaRef ds:uri="http://purl.org/dc/terms/"/>
    <ds:schemaRef ds:uri="http://schemas.openxmlformats.org/package/2006/metadata/core-properties"/>
    <ds:schemaRef ds:uri="028fb25d-d5b4-4128-b173-dcf018c702eb"/>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22E95FDD-6474-4EF4-9A9A-B0F50FCA1A35}">
  <ds:schemaRefs>
    <ds:schemaRef ds:uri="http://schemas.microsoft.com/sharepoint/v3/contenttype/forms"/>
  </ds:schemaRefs>
</ds:datastoreItem>
</file>

<file path=customXml/itemProps3.xml><?xml version="1.0" encoding="utf-8"?>
<ds:datastoreItem xmlns:ds="http://schemas.openxmlformats.org/officeDocument/2006/customXml" ds:itemID="{456CC408-2510-43F5-BB40-1EF38730D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fb25d-d5b4-4128-b173-dcf018c702eb"/>
    <ds:schemaRef ds:uri="8b722b3b-62ac-4e35-89a3-81ccb631b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TotalTime>
  <Words>1528</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Calibri Light</vt:lpstr>
      <vt:lpstr>Candara</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Short</dc:creator>
  <cp:lastModifiedBy>D Tungate</cp:lastModifiedBy>
  <cp:revision>60</cp:revision>
  <dcterms:created xsi:type="dcterms:W3CDTF">2020-04-28T08:45:29Z</dcterms:created>
  <dcterms:modified xsi:type="dcterms:W3CDTF">2020-05-13T15:33:02Z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dda7c5-96ca-48e3-9e3a-5c391aea2853_Enabled">
    <vt:lpwstr>True</vt:lpwstr>
  </property>
  <property fmtid="{D5CDD505-2E9C-101B-9397-08002B2CF9AE}" pid="3" name="MSIP_Label_71dda7c5-96ca-48e3-9e3a-5c391aea2853_SiteId">
    <vt:lpwstr>a091745a-b7d8-4d7a-b2a6-1359053d4510</vt:lpwstr>
  </property>
  <property fmtid="{D5CDD505-2E9C-101B-9397-08002B2CF9AE}" pid="4" name="MSIP_Label_71dda7c5-96ca-48e3-9e3a-5c391aea2853_Ref">
    <vt:lpwstr>https://api.informationprotection.azure.com/api/a091745a-b7d8-4d7a-b2a6-1359053d4510</vt:lpwstr>
  </property>
  <property fmtid="{D5CDD505-2E9C-101B-9397-08002B2CF9AE}" pid="5" name="MSIP_Label_71dda7c5-96ca-48e3-9e3a-5c391aea2853_SetBy">
    <vt:lpwstr>eshort@nottinghamgirlsacademy.org</vt:lpwstr>
  </property>
  <property fmtid="{D5CDD505-2E9C-101B-9397-08002B2CF9AE}" pid="6" name="MSIP_Label_71dda7c5-96ca-48e3-9e3a-5c391aea2853_SetDate">
    <vt:lpwstr>2020-04-28T09:54:38.4003121+01:00</vt:lpwstr>
  </property>
  <property fmtid="{D5CDD505-2E9C-101B-9397-08002B2CF9AE}" pid="7" name="MSIP_Label_71dda7c5-96ca-48e3-9e3a-5c391aea2853_Name">
    <vt:lpwstr>General</vt:lpwstr>
  </property>
  <property fmtid="{D5CDD505-2E9C-101B-9397-08002B2CF9AE}" pid="8" name="MSIP_Label_71dda7c5-96ca-48e3-9e3a-5c391aea2853_Application">
    <vt:lpwstr>Microsoft Azure Information Protection</vt:lpwstr>
  </property>
  <property fmtid="{D5CDD505-2E9C-101B-9397-08002B2CF9AE}" pid="9" name="MSIP_Label_71dda7c5-96ca-48e3-9e3a-5c391aea2853_Extended_MSFT_Method">
    <vt:lpwstr>Automatic</vt:lpwstr>
  </property>
  <property fmtid="{D5CDD505-2E9C-101B-9397-08002B2CF9AE}" pid="10" name="Sensitivity">
    <vt:lpwstr>General</vt:lpwstr>
  </property>
  <property fmtid="{D5CDD505-2E9C-101B-9397-08002B2CF9AE}" pid="11" name="ContentTypeId">
    <vt:lpwstr>0x010100D20E557AE8B1AD47AD91BF87156E9AB7</vt:lpwstr>
  </property>
</Properties>
</file>